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607" r:id="rId2"/>
    <p:sldId id="386" r:id="rId3"/>
    <p:sldId id="617" r:id="rId4"/>
    <p:sldId id="577" r:id="rId5"/>
    <p:sldId id="542" r:id="rId6"/>
    <p:sldId id="605" r:id="rId7"/>
    <p:sldId id="575" r:id="rId8"/>
    <p:sldId id="596" r:id="rId9"/>
    <p:sldId id="521" r:id="rId10"/>
    <p:sldId id="406" r:id="rId11"/>
    <p:sldId id="514" r:id="rId12"/>
    <p:sldId id="470" r:id="rId13"/>
    <p:sldId id="548" r:id="rId14"/>
    <p:sldId id="472" r:id="rId15"/>
    <p:sldId id="522" r:id="rId16"/>
    <p:sldId id="517" r:id="rId17"/>
    <p:sldId id="580" r:id="rId18"/>
    <p:sldId id="549" r:id="rId19"/>
    <p:sldId id="579" r:id="rId20"/>
    <p:sldId id="550" r:id="rId21"/>
    <p:sldId id="519" r:id="rId22"/>
    <p:sldId id="523" r:id="rId23"/>
    <p:sldId id="600" r:id="rId24"/>
    <p:sldId id="533" r:id="rId25"/>
    <p:sldId id="552" r:id="rId26"/>
    <p:sldId id="554" r:id="rId27"/>
    <p:sldId id="529" r:id="rId28"/>
    <p:sldId id="582" r:id="rId29"/>
    <p:sldId id="525" r:id="rId30"/>
    <p:sldId id="602" r:id="rId31"/>
    <p:sldId id="527" r:id="rId32"/>
    <p:sldId id="583" r:id="rId33"/>
    <p:sldId id="556" r:id="rId34"/>
    <p:sldId id="531" r:id="rId35"/>
    <p:sldId id="584" r:id="rId36"/>
    <p:sldId id="557" r:id="rId37"/>
    <p:sldId id="597" r:id="rId38"/>
    <p:sldId id="598" r:id="rId39"/>
    <p:sldId id="604" r:id="rId40"/>
    <p:sldId id="464" r:id="rId41"/>
    <p:sldId id="609" r:id="rId42"/>
    <p:sldId id="610" r:id="rId43"/>
    <p:sldId id="611" r:id="rId44"/>
    <p:sldId id="612" r:id="rId45"/>
    <p:sldId id="613" r:id="rId46"/>
    <p:sldId id="614" r:id="rId47"/>
    <p:sldId id="615" r:id="rId48"/>
    <p:sldId id="616" r:id="rId49"/>
    <p:sldId id="606" r:id="rId50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F22EC"/>
    <a:srgbClr val="F915F9"/>
    <a:srgbClr val="90F9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6302" autoAdjust="0"/>
  </p:normalViewPr>
  <p:slideViewPr>
    <p:cSldViewPr>
      <p:cViewPr varScale="1">
        <p:scale>
          <a:sx n="76" d="100"/>
          <a:sy n="76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6BB1F-2414-4F80-8D41-E33EA577514E}" type="datetimeFigureOut">
              <a:rPr lang="zh-CN" altLang="en-US" smtClean="0"/>
              <a:pPr/>
              <a:t>2010-6-18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81F0A-8B2F-4DD9-93F9-6C9666EEFC0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769D0-6DD9-4584-971D-C086B7206B92}" type="datetimeFigureOut">
              <a:rPr lang="en-US" smtClean="0"/>
              <a:pPr/>
              <a:t>6/18/2010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20BAF-CDFC-4E1B-92D0-D9C24A657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2D842E-CD28-44AE-B07E-B0830AAF8B9B}" type="slidenum">
              <a:rPr lang="en-US" altLang="zh-CN" smtClean="0">
                <a:ea typeface="ＭＳ Ｐゴシック" pitchFamily="34" charset="-128"/>
              </a:rPr>
              <a:pPr/>
              <a:t>11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B27F0-FC32-4031-9A65-D12BD23CFD72}" type="slidenum">
              <a:rPr lang="en-US" altLang="zh-CN" smtClean="0">
                <a:ea typeface="ＭＳ Ｐゴシック" pitchFamily="34" charset="-128"/>
              </a:rPr>
              <a:pPr/>
              <a:t>12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B27F0-FC32-4031-9A65-D12BD23CFD72}" type="slidenum">
              <a:rPr lang="en-US" altLang="zh-CN" smtClean="0">
                <a:ea typeface="ＭＳ Ｐゴシック" pitchFamily="34" charset="-128"/>
              </a:rPr>
              <a:pPr/>
              <a:t>13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B27F0-FC32-4031-9A65-D12BD23CFD72}" type="slidenum">
              <a:rPr lang="en-US" altLang="zh-CN" smtClean="0">
                <a:ea typeface="ＭＳ Ｐゴシック" pitchFamily="34" charset="-128"/>
              </a:rPr>
              <a:pPr/>
              <a:t>14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B27F0-FC32-4031-9A65-D12BD23CFD72}" type="slidenum">
              <a:rPr lang="en-US" altLang="zh-CN" smtClean="0">
                <a:ea typeface="ＭＳ Ｐゴシック" pitchFamily="34" charset="-128"/>
              </a:rPr>
              <a:pPr/>
              <a:t>16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CN" dirty="0" smtClean="0"/>
              <a:t>Explain BHP, BMP with</a:t>
            </a:r>
            <a:r>
              <a:rPr lang="en-US" altLang="zh-CN" baseline="0" dirty="0" smtClean="0"/>
              <a:t> more details</a:t>
            </a:r>
            <a:endParaRPr lang="en-US" altLang="zh-CN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B27F0-FC32-4031-9A65-D12BD23CFD72}" type="slidenum">
              <a:rPr lang="en-US" altLang="zh-CN" smtClean="0">
                <a:ea typeface="ＭＳ Ｐゴシック" pitchFamily="34" charset="-128"/>
              </a:rPr>
              <a:pPr/>
              <a:t>21</a:t>
            </a:fld>
            <a:endParaRPr lang="en-US" altLang="zh-CN" smtClean="0">
              <a:ea typeface="ＭＳ Ｐゴシック" pitchFamily="34" charset="-128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NLP problems, most instances only have a few highly probable candidates.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tokens</a:t>
            </a:r>
            <a:r>
              <a:rPr lang="en-US" altLang="zh-CN" baseline="0" dirty="0" smtClean="0"/>
              <a:t> on the top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tokens</a:t>
            </a:r>
            <a:r>
              <a:rPr lang="en-US" altLang="zh-CN" baseline="0" dirty="0" smtClean="0"/>
              <a:t> on the top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Too</a:t>
            </a:r>
            <a:r>
              <a:rPr lang="en-US" altLang="zh-CN" baseline="0" dirty="0" smtClean="0"/>
              <a:t> long for explaining </a:t>
            </a:r>
            <a:r>
              <a:rPr lang="en-US" altLang="zh-CN" baseline="0" dirty="0" err="1" smtClean="0"/>
              <a:t>heu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func</a:t>
            </a:r>
            <a:r>
              <a:rPr lang="en-US" altLang="zh-CN" baseline="0" smtClean="0"/>
              <a:t>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61851-4A6B-428C-BDEA-FD9D049A350E}" type="slidenum">
              <a:rPr lang="zh-CN" altLang="en-US" smtClean="0"/>
              <a:pPr/>
              <a:t>37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61851-4A6B-428C-BDEA-FD9D049A350E}" type="slidenum">
              <a:rPr lang="zh-CN" altLang="en-US" smtClean="0"/>
              <a:pPr/>
              <a:t>38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61851-4A6B-428C-BDEA-FD9D049A350E}" type="slidenum">
              <a:rPr lang="zh-CN" altLang="en-US" smtClean="0"/>
              <a:pPr/>
              <a:t>39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Put words on the top</a:t>
            </a:r>
            <a:r>
              <a:rPr lang="en-US" altLang="zh-CN" baseline="0" dirty="0" smtClean="0"/>
              <a:t> 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 3</a:t>
            </a:r>
            <a:r>
              <a:rPr lang="en-US" altLang="zh-CN" baseline="30000" dirty="0" smtClean="0"/>
              <a:t>rd</a:t>
            </a:r>
            <a:r>
              <a:rPr lang="en-US" altLang="zh-CN" baseline="0" dirty="0" smtClean="0"/>
              <a:t> theorem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Divide into</a:t>
            </a:r>
            <a:r>
              <a:rPr lang="en-US" altLang="zh-CN" baseline="0" dirty="0" smtClean="0"/>
              <a:t> 2 pages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Divide into</a:t>
            </a:r>
            <a:r>
              <a:rPr lang="en-US" altLang="zh-CN" baseline="0" dirty="0" smtClean="0"/>
              <a:t> 2 pages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20BAF-CDFC-4E1B-92D0-D9C24A65787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30EE-732C-433E-AADC-378BDF46FC4E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9C00-6DDB-4D8A-B4F3-57C302CD12BD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5F39-BF8A-4D82-BF45-F0B76945E39A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C222-74B2-4472-BDF9-3CF41F5709C1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8F3-3CA0-4E8F-B28C-E8CEB1BD8019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B56-9BC6-4673-9A24-C2FBA4DF08C6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90EB-25FB-47E2-A9C5-2ACA4494FDB4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FC90-9060-4034-AA16-49740EABE1CE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D74E-65CD-43BB-8B60-4DA03AA43ACD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80DE-3F85-45DA-9297-35DA982281CF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21D1-A516-4DBA-A82B-B51F5BB701E5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7451F-354C-4E33-B595-6020D252C5F2}" type="datetime1">
              <a:rPr lang="ja-JP" altLang="en-US" smtClean="0"/>
              <a:pPr/>
              <a:t>2010/6/18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Xu Sun: Decoding on Latent Model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.bin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Decoding in Latent Conditional Models: </a:t>
            </a:r>
            <a:br>
              <a:rPr lang="en-US" altLang="ja-JP" sz="4000" dirty="0" smtClean="0"/>
            </a:br>
            <a:r>
              <a:rPr lang="en-US" altLang="ja-JP" sz="3600" dirty="0" smtClean="0"/>
              <a:t>A Practically Fast Solution for </a:t>
            </a:r>
            <a:r>
              <a:rPr lang="en-US" altLang="ja-JP" sz="3600" dirty="0" smtClean="0"/>
              <a:t>an </a:t>
            </a:r>
            <a:r>
              <a:rPr lang="en-US" altLang="ja-JP" sz="3600" dirty="0" smtClean="0"/>
              <a:t>NP-hard Problem</a:t>
            </a:r>
            <a:endParaRPr lang="zh-CN" altLang="en-US" sz="3600" dirty="0" smtClean="0"/>
          </a:p>
        </p:txBody>
      </p:sp>
      <p:sp>
        <p:nvSpPr>
          <p:cNvPr id="717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/>
          </a:bodyPr>
          <a:lstStyle/>
          <a:p>
            <a:r>
              <a:rPr lang="en-US" altLang="zh-CN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altLang="zh-C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Sun (</a:t>
            </a:r>
            <a:r>
              <a:rPr lang="zh-CN" alt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孫 栩</a:t>
            </a:r>
            <a:r>
              <a:rPr lang="en-US" altLang="zh-C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CN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Tokyo</a:t>
            </a:r>
          </a:p>
          <a:p>
            <a:r>
              <a:rPr lang="en-US" altLang="zh-CN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2010.06.16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228600" y="609600"/>
            <a:ext cx="3505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Latent dynamics workshop 2010</a:t>
            </a:r>
          </a:p>
        </p:txBody>
      </p:sp>
    </p:spTree>
  </p:cSld>
  <p:clrMapOvr>
    <a:masterClrMapping/>
  </p:clrMapOvr>
  <p:transition advTm="1189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Traditional methods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500" dirty="0" smtClean="0">
                <a:ea typeface="宋体" charset="-122"/>
              </a:rPr>
              <a:t>Traditional sequential labeling models</a:t>
            </a:r>
          </a:p>
          <a:p>
            <a:endParaRPr lang="en-US" altLang="zh-CN" sz="1100" dirty="0" smtClean="0">
              <a:ea typeface="宋体" charset="-122"/>
            </a:endParaRPr>
          </a:p>
          <a:p>
            <a:pPr lvl="1"/>
            <a:r>
              <a:rPr lang="en-US" altLang="zh-CN" dirty="0" smtClean="0">
                <a:ea typeface="宋体" charset="-122"/>
              </a:rPr>
              <a:t>Hidden Markov Model (HMM) </a:t>
            </a:r>
          </a:p>
          <a:p>
            <a:pPr lvl="2">
              <a:buNone/>
            </a:pP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2100" dirty="0" err="1" smtClean="0">
                <a:latin typeface="Kartika" pitchFamily="18" charset="0"/>
                <a:ea typeface="宋体" charset="-122"/>
                <a:cs typeface="Kartika" pitchFamily="18" charset="0"/>
              </a:rPr>
              <a:t>Rabiner</a:t>
            </a: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 IEEE 89]</a:t>
            </a:r>
          </a:p>
          <a:p>
            <a:pPr lvl="1"/>
            <a:r>
              <a:rPr lang="en-US" altLang="zh-CN" dirty="0" smtClean="0">
                <a:ea typeface="宋体" charset="-122"/>
              </a:rPr>
              <a:t>Maximum Entropy Model (MEM) </a:t>
            </a:r>
          </a:p>
          <a:p>
            <a:pPr lvl="2">
              <a:buNone/>
            </a:pP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2100" dirty="0" err="1" smtClean="0">
                <a:latin typeface="Kartika" pitchFamily="18" charset="0"/>
                <a:ea typeface="宋体" charset="-122"/>
                <a:cs typeface="Kartika" pitchFamily="18" charset="0"/>
              </a:rPr>
              <a:t>Ratnaparkhi</a:t>
            </a: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 EMNLP 96]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Conditional Random Fields (CRF) </a:t>
            </a:r>
          </a:p>
          <a:p>
            <a:pPr lvl="2">
              <a:buNone/>
            </a:pP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[Lafferty+ ICML 01]</a:t>
            </a:r>
          </a:p>
          <a:p>
            <a:pPr lvl="1"/>
            <a:r>
              <a:rPr lang="en-US" altLang="zh-CN" dirty="0" smtClean="0">
                <a:ea typeface="宋体" charset="-122"/>
              </a:rPr>
              <a:t>Collins Perceptron </a:t>
            </a:r>
          </a:p>
          <a:p>
            <a:pPr lvl="2">
              <a:buNone/>
            </a:pPr>
            <a:r>
              <a:rPr lang="en-US" altLang="zh-CN" sz="2100" dirty="0" smtClean="0">
                <a:latin typeface="Kartika" pitchFamily="18" charset="0"/>
                <a:ea typeface="宋体" charset="-122"/>
                <a:cs typeface="Kartika" pitchFamily="18" charset="0"/>
              </a:rPr>
              <a:t>[Collins EMNLP 02]</a:t>
            </a:r>
          </a:p>
          <a:p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ea typeface="宋体" charset="-122"/>
              </a:rPr>
              <a:t>Problem: not able to model latent structures </a:t>
            </a:r>
            <a:r>
              <a:rPr lang="en-US" altLang="zh-CN" dirty="0" smtClean="0">
                <a:solidFill>
                  <a:schemeClr val="bg1"/>
                </a:solidFill>
                <a:ea typeface="宋体" charset="-122"/>
                <a:sym typeface="Wingdings" pitchFamily="2" charset="2"/>
              </a:rPr>
              <a:t></a:t>
            </a:r>
            <a:endParaRPr lang="en-US" altLang="zh-CN" dirty="0" smtClean="0">
              <a:solidFill>
                <a:schemeClr val="bg1"/>
              </a:solidFill>
              <a:ea typeface="宋体" charset="-122"/>
            </a:endParaRPr>
          </a:p>
          <a:p>
            <a:endParaRPr lang="zh-CN" altLang="en-US" dirty="0" smtClean="0">
              <a:solidFill>
                <a:schemeClr val="bg1"/>
              </a:solidFill>
              <a:ea typeface="宋体" charset="-122"/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2286000" y="3733800"/>
            <a:ext cx="5334000" cy="1295400"/>
          </a:xfrm>
          <a:prstGeom prst="wedgeRoundRectCallout">
            <a:avLst>
              <a:gd name="adj1" fmla="val 16009"/>
              <a:gd name="adj2" fmla="val 12187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500" b="1" dirty="0" smtClean="0">
                <a:solidFill>
                  <a:srgbClr val="FF0000"/>
                </a:solidFill>
              </a:rPr>
              <a:t>Arguably the most accurate one.</a:t>
            </a:r>
          </a:p>
          <a:p>
            <a:pPr algn="ctr"/>
            <a:r>
              <a:rPr lang="en-US" altLang="zh-CN" sz="2500" b="1" dirty="0" smtClean="0">
                <a:solidFill>
                  <a:srgbClr val="FF0000"/>
                </a:solidFill>
              </a:rPr>
              <a:t>We will use it as one of the baseline.</a:t>
            </a:r>
          </a:p>
          <a:p>
            <a:pPr algn="ctr"/>
            <a:endParaRPr lang="zh-CN" altLang="en-US" sz="25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27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Conditional random field (CRF)</a:t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[Lafferty+ ICML 01]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1785938" y="1828800"/>
            <a:ext cx="5570537" cy="1327150"/>
            <a:chOff x="558" y="1558"/>
            <a:chExt cx="3509" cy="836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auto">
            <a:xfrm>
              <a:off x="558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33" name="Oval 5"/>
            <p:cNvSpPr>
              <a:spLocks noChangeArrowheads="1"/>
            </p:cNvSpPr>
            <p:nvPr/>
          </p:nvSpPr>
          <p:spPr bwMode="auto">
            <a:xfrm>
              <a:off x="558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705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" name="Oval 8"/>
            <p:cNvSpPr>
              <a:spLocks noChangeArrowheads="1"/>
            </p:cNvSpPr>
            <p:nvPr/>
          </p:nvSpPr>
          <p:spPr bwMode="auto">
            <a:xfrm>
              <a:off x="1271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36" name="Oval 10"/>
            <p:cNvSpPr>
              <a:spLocks noChangeArrowheads="1"/>
            </p:cNvSpPr>
            <p:nvPr/>
          </p:nvSpPr>
          <p:spPr bwMode="auto">
            <a:xfrm>
              <a:off x="1271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37" name="Line 12"/>
            <p:cNvSpPr>
              <a:spLocks noChangeShapeType="1"/>
            </p:cNvSpPr>
            <p:nvPr/>
          </p:nvSpPr>
          <p:spPr bwMode="auto">
            <a:xfrm>
              <a:off x="1418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198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198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40" name="Line 17"/>
            <p:cNvSpPr>
              <a:spLocks noChangeShapeType="1"/>
            </p:cNvSpPr>
            <p:nvPr/>
          </p:nvSpPr>
          <p:spPr bwMode="auto">
            <a:xfrm>
              <a:off x="213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Oval 18"/>
            <p:cNvSpPr>
              <a:spLocks noChangeArrowheads="1"/>
            </p:cNvSpPr>
            <p:nvPr/>
          </p:nvSpPr>
          <p:spPr bwMode="auto">
            <a:xfrm>
              <a:off x="2699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42" name="Oval 20"/>
            <p:cNvSpPr>
              <a:spLocks noChangeArrowheads="1"/>
            </p:cNvSpPr>
            <p:nvPr/>
          </p:nvSpPr>
          <p:spPr bwMode="auto">
            <a:xfrm>
              <a:off x="2699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43" name="Line 22"/>
            <p:cNvSpPr>
              <a:spLocks noChangeShapeType="1"/>
            </p:cNvSpPr>
            <p:nvPr/>
          </p:nvSpPr>
          <p:spPr bwMode="auto">
            <a:xfrm>
              <a:off x="2846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" name="Oval 23"/>
            <p:cNvSpPr>
              <a:spLocks noChangeArrowheads="1"/>
            </p:cNvSpPr>
            <p:nvPr/>
          </p:nvSpPr>
          <p:spPr bwMode="auto">
            <a:xfrm>
              <a:off x="377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45" name="Oval 25"/>
            <p:cNvSpPr>
              <a:spLocks noChangeArrowheads="1"/>
            </p:cNvSpPr>
            <p:nvPr/>
          </p:nvSpPr>
          <p:spPr bwMode="auto">
            <a:xfrm>
              <a:off x="377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46" name="Line 27"/>
            <p:cNvSpPr>
              <a:spLocks noChangeShapeType="1"/>
            </p:cNvSpPr>
            <p:nvPr/>
          </p:nvSpPr>
          <p:spPr bwMode="auto">
            <a:xfrm>
              <a:off x="392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Line 28"/>
            <p:cNvSpPr>
              <a:spLocks noChangeShapeType="1"/>
            </p:cNvSpPr>
            <p:nvPr/>
          </p:nvSpPr>
          <p:spPr bwMode="auto">
            <a:xfrm>
              <a:off x="156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Line 29"/>
            <p:cNvSpPr>
              <a:spLocks noChangeShapeType="1"/>
            </p:cNvSpPr>
            <p:nvPr/>
          </p:nvSpPr>
          <p:spPr bwMode="auto">
            <a:xfrm>
              <a:off x="854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Line 30"/>
            <p:cNvSpPr>
              <a:spLocks noChangeShapeType="1"/>
            </p:cNvSpPr>
            <p:nvPr/>
          </p:nvSpPr>
          <p:spPr bwMode="auto">
            <a:xfrm>
              <a:off x="228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Line 31"/>
            <p:cNvSpPr>
              <a:spLocks noChangeShapeType="1"/>
            </p:cNvSpPr>
            <p:nvPr/>
          </p:nvSpPr>
          <p:spPr bwMode="auto">
            <a:xfrm>
              <a:off x="3209" y="1691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1" name="Text Box 32"/>
            <p:cNvSpPr txBox="1">
              <a:spLocks noChangeArrowheads="1"/>
            </p:cNvSpPr>
            <p:nvPr/>
          </p:nvSpPr>
          <p:spPr bwMode="auto">
            <a:xfrm>
              <a:off x="593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1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052" name="Text Box 33"/>
            <p:cNvSpPr txBox="1">
              <a:spLocks noChangeArrowheads="1"/>
            </p:cNvSpPr>
            <p:nvPr/>
          </p:nvSpPr>
          <p:spPr bwMode="auto">
            <a:xfrm>
              <a:off x="1300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2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053" name="Text Box 34"/>
            <p:cNvSpPr txBox="1">
              <a:spLocks noChangeArrowheads="1"/>
            </p:cNvSpPr>
            <p:nvPr/>
          </p:nvSpPr>
          <p:spPr bwMode="auto">
            <a:xfrm>
              <a:off x="2007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054" name="Text Box 35"/>
            <p:cNvSpPr txBox="1">
              <a:spLocks noChangeArrowheads="1"/>
            </p:cNvSpPr>
            <p:nvPr/>
          </p:nvSpPr>
          <p:spPr bwMode="auto">
            <a:xfrm>
              <a:off x="2734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4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055" name="Text Box 36"/>
            <p:cNvSpPr txBox="1">
              <a:spLocks noChangeArrowheads="1"/>
            </p:cNvSpPr>
            <p:nvPr/>
          </p:nvSpPr>
          <p:spPr bwMode="auto">
            <a:xfrm>
              <a:off x="3797" y="210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056" name="Text Box 42"/>
            <p:cNvSpPr txBox="1">
              <a:spLocks noChangeArrowheads="1"/>
            </p:cNvSpPr>
            <p:nvPr/>
          </p:nvSpPr>
          <p:spPr bwMode="auto">
            <a:xfrm>
              <a:off x="600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1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057" name="Text Box 43"/>
            <p:cNvSpPr txBox="1">
              <a:spLocks noChangeArrowheads="1"/>
            </p:cNvSpPr>
            <p:nvPr/>
          </p:nvSpPr>
          <p:spPr bwMode="auto">
            <a:xfrm>
              <a:off x="1307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058" name="Text Box 44"/>
            <p:cNvSpPr txBox="1">
              <a:spLocks noChangeArrowheads="1"/>
            </p:cNvSpPr>
            <p:nvPr/>
          </p:nvSpPr>
          <p:spPr bwMode="auto">
            <a:xfrm>
              <a:off x="201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059" name="Text Box 45"/>
            <p:cNvSpPr txBox="1">
              <a:spLocks noChangeArrowheads="1"/>
            </p:cNvSpPr>
            <p:nvPr/>
          </p:nvSpPr>
          <p:spPr bwMode="auto">
            <a:xfrm>
              <a:off x="2741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060" name="Text Box 46"/>
            <p:cNvSpPr txBox="1">
              <a:spLocks noChangeArrowheads="1"/>
            </p:cNvSpPr>
            <p:nvPr/>
          </p:nvSpPr>
          <p:spPr bwMode="auto">
            <a:xfrm>
              <a:off x="380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061" name="Line 55"/>
            <p:cNvSpPr>
              <a:spLocks noChangeShapeType="1"/>
            </p:cNvSpPr>
            <p:nvPr/>
          </p:nvSpPr>
          <p:spPr bwMode="auto">
            <a:xfrm>
              <a:off x="3582" y="1691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2" name="Line 56"/>
            <p:cNvSpPr>
              <a:spLocks noChangeShapeType="1"/>
            </p:cNvSpPr>
            <p:nvPr/>
          </p:nvSpPr>
          <p:spPr bwMode="auto">
            <a:xfrm>
              <a:off x="2990" y="1691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59000" y="3429000"/>
          <a:ext cx="4927600" cy="914400"/>
        </p:xfrm>
        <a:graphic>
          <a:graphicData uri="http://schemas.openxmlformats.org/presentationml/2006/ole">
            <p:oleObj spid="_x0000_s167938" name="Equation" r:id="rId4" imgW="2463480" imgH="457200" progId="Equation.3">
              <p:embed/>
            </p:oleObj>
          </a:graphicData>
        </a:graphic>
      </p:graphicFrame>
      <p:sp>
        <p:nvSpPr>
          <p:cNvPr id="38" name="Text Box 72"/>
          <p:cNvSpPr txBox="1">
            <a:spLocks noChangeArrowheads="1"/>
          </p:cNvSpPr>
          <p:nvPr/>
        </p:nvSpPr>
        <p:spPr bwMode="auto">
          <a:xfrm>
            <a:off x="1981201" y="4953000"/>
            <a:ext cx="5714999" cy="4462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>
                <a:solidFill>
                  <a:srgbClr val="FF0000"/>
                </a:solidFill>
                <a:latin typeface="Helvetica" pitchFamily="34" charset="0"/>
              </a:rPr>
              <a:t>Problem: CRF does not model </a:t>
            </a:r>
            <a:r>
              <a:rPr lang="en-US" altLang="zh-CN" sz="2300" dirty="0" smtClean="0">
                <a:solidFill>
                  <a:srgbClr val="FF0000"/>
                </a:solidFill>
                <a:latin typeface="Helvetica" pitchFamily="34" charset="0"/>
              </a:rPr>
              <a:t>latent info</a:t>
            </a:r>
            <a:endParaRPr lang="en-US" altLang="zh-CN" sz="2300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/>
              <a:t>Latent-Dynamic CRFs</a:t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CVPR 07]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066800" y="2081213"/>
            <a:ext cx="5094287" cy="1804987"/>
            <a:chOff x="558" y="1503"/>
            <a:chExt cx="3509" cy="1393"/>
          </a:xfrm>
        </p:grpSpPr>
        <p:sp>
          <p:nvSpPr>
            <p:cNvPr id="2060" name="Oval 75"/>
            <p:cNvSpPr>
              <a:spLocks noChangeArrowheads="1"/>
            </p:cNvSpPr>
            <p:nvPr/>
          </p:nvSpPr>
          <p:spPr bwMode="auto">
            <a:xfrm>
              <a:off x="558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1" name="Oval 76"/>
            <p:cNvSpPr>
              <a:spLocks noChangeArrowheads="1"/>
            </p:cNvSpPr>
            <p:nvPr/>
          </p:nvSpPr>
          <p:spPr bwMode="auto">
            <a:xfrm>
              <a:off x="558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2" name="Oval 77"/>
            <p:cNvSpPr>
              <a:spLocks noChangeArrowheads="1"/>
            </p:cNvSpPr>
            <p:nvPr/>
          </p:nvSpPr>
          <p:spPr bwMode="auto">
            <a:xfrm>
              <a:off x="558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3" name="Line 78"/>
            <p:cNvSpPr>
              <a:spLocks noChangeShapeType="1"/>
            </p:cNvSpPr>
            <p:nvPr/>
          </p:nvSpPr>
          <p:spPr bwMode="auto">
            <a:xfrm>
              <a:off x="705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Line 79"/>
            <p:cNvSpPr>
              <a:spLocks noChangeShapeType="1"/>
            </p:cNvSpPr>
            <p:nvPr/>
          </p:nvSpPr>
          <p:spPr bwMode="auto">
            <a:xfrm>
              <a:off x="705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Oval 80"/>
            <p:cNvSpPr>
              <a:spLocks noChangeArrowheads="1"/>
            </p:cNvSpPr>
            <p:nvPr/>
          </p:nvSpPr>
          <p:spPr bwMode="auto">
            <a:xfrm>
              <a:off x="1271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6" name="Oval 81"/>
            <p:cNvSpPr>
              <a:spLocks noChangeArrowheads="1"/>
            </p:cNvSpPr>
            <p:nvPr/>
          </p:nvSpPr>
          <p:spPr bwMode="auto">
            <a:xfrm>
              <a:off x="1271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7" name="Oval 82"/>
            <p:cNvSpPr>
              <a:spLocks noChangeArrowheads="1"/>
            </p:cNvSpPr>
            <p:nvPr/>
          </p:nvSpPr>
          <p:spPr bwMode="auto">
            <a:xfrm>
              <a:off x="1271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8" name="Line 83"/>
            <p:cNvSpPr>
              <a:spLocks noChangeShapeType="1"/>
            </p:cNvSpPr>
            <p:nvPr/>
          </p:nvSpPr>
          <p:spPr bwMode="auto">
            <a:xfrm>
              <a:off x="1418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Line 84"/>
            <p:cNvSpPr>
              <a:spLocks noChangeShapeType="1"/>
            </p:cNvSpPr>
            <p:nvPr/>
          </p:nvSpPr>
          <p:spPr bwMode="auto">
            <a:xfrm>
              <a:off x="1418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Oval 85"/>
            <p:cNvSpPr>
              <a:spLocks noChangeArrowheads="1"/>
            </p:cNvSpPr>
            <p:nvPr/>
          </p:nvSpPr>
          <p:spPr bwMode="auto">
            <a:xfrm>
              <a:off x="198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1" name="Oval 86"/>
            <p:cNvSpPr>
              <a:spLocks noChangeArrowheads="1"/>
            </p:cNvSpPr>
            <p:nvPr/>
          </p:nvSpPr>
          <p:spPr bwMode="auto">
            <a:xfrm>
              <a:off x="198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2" name="Oval 87"/>
            <p:cNvSpPr>
              <a:spLocks noChangeArrowheads="1"/>
            </p:cNvSpPr>
            <p:nvPr/>
          </p:nvSpPr>
          <p:spPr bwMode="auto">
            <a:xfrm>
              <a:off x="198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3" name="Line 88"/>
            <p:cNvSpPr>
              <a:spLocks noChangeShapeType="1"/>
            </p:cNvSpPr>
            <p:nvPr/>
          </p:nvSpPr>
          <p:spPr bwMode="auto">
            <a:xfrm>
              <a:off x="213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89"/>
            <p:cNvSpPr>
              <a:spLocks noChangeShapeType="1"/>
            </p:cNvSpPr>
            <p:nvPr/>
          </p:nvSpPr>
          <p:spPr bwMode="auto">
            <a:xfrm>
              <a:off x="213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Oval 90"/>
            <p:cNvSpPr>
              <a:spLocks noChangeArrowheads="1"/>
            </p:cNvSpPr>
            <p:nvPr/>
          </p:nvSpPr>
          <p:spPr bwMode="auto">
            <a:xfrm>
              <a:off x="2699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6" name="Oval 91"/>
            <p:cNvSpPr>
              <a:spLocks noChangeArrowheads="1"/>
            </p:cNvSpPr>
            <p:nvPr/>
          </p:nvSpPr>
          <p:spPr bwMode="auto">
            <a:xfrm>
              <a:off x="2699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7" name="Oval 92"/>
            <p:cNvSpPr>
              <a:spLocks noChangeArrowheads="1"/>
            </p:cNvSpPr>
            <p:nvPr/>
          </p:nvSpPr>
          <p:spPr bwMode="auto">
            <a:xfrm>
              <a:off x="2699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8" name="Line 93"/>
            <p:cNvSpPr>
              <a:spLocks noChangeShapeType="1"/>
            </p:cNvSpPr>
            <p:nvPr/>
          </p:nvSpPr>
          <p:spPr bwMode="auto">
            <a:xfrm>
              <a:off x="2846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Line 94"/>
            <p:cNvSpPr>
              <a:spLocks noChangeShapeType="1"/>
            </p:cNvSpPr>
            <p:nvPr/>
          </p:nvSpPr>
          <p:spPr bwMode="auto">
            <a:xfrm>
              <a:off x="2846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Oval 95"/>
            <p:cNvSpPr>
              <a:spLocks noChangeArrowheads="1"/>
            </p:cNvSpPr>
            <p:nvPr/>
          </p:nvSpPr>
          <p:spPr bwMode="auto">
            <a:xfrm>
              <a:off x="377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1" name="Oval 96"/>
            <p:cNvSpPr>
              <a:spLocks noChangeArrowheads="1"/>
            </p:cNvSpPr>
            <p:nvPr/>
          </p:nvSpPr>
          <p:spPr bwMode="auto">
            <a:xfrm>
              <a:off x="377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2" name="Oval 97"/>
            <p:cNvSpPr>
              <a:spLocks noChangeArrowheads="1"/>
            </p:cNvSpPr>
            <p:nvPr/>
          </p:nvSpPr>
          <p:spPr bwMode="auto">
            <a:xfrm>
              <a:off x="377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3" name="Line 98"/>
            <p:cNvSpPr>
              <a:spLocks noChangeShapeType="1"/>
            </p:cNvSpPr>
            <p:nvPr/>
          </p:nvSpPr>
          <p:spPr bwMode="auto">
            <a:xfrm>
              <a:off x="392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Line 99"/>
            <p:cNvSpPr>
              <a:spLocks noChangeShapeType="1"/>
            </p:cNvSpPr>
            <p:nvPr/>
          </p:nvSpPr>
          <p:spPr bwMode="auto">
            <a:xfrm>
              <a:off x="392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Line 100"/>
            <p:cNvSpPr>
              <a:spLocks noChangeShapeType="1"/>
            </p:cNvSpPr>
            <p:nvPr/>
          </p:nvSpPr>
          <p:spPr bwMode="auto">
            <a:xfrm>
              <a:off x="156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Line 101"/>
            <p:cNvSpPr>
              <a:spLocks noChangeShapeType="1"/>
            </p:cNvSpPr>
            <p:nvPr/>
          </p:nvSpPr>
          <p:spPr bwMode="auto">
            <a:xfrm>
              <a:off x="854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Line 102"/>
            <p:cNvSpPr>
              <a:spLocks noChangeShapeType="1"/>
            </p:cNvSpPr>
            <p:nvPr/>
          </p:nvSpPr>
          <p:spPr bwMode="auto">
            <a:xfrm>
              <a:off x="228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103"/>
            <p:cNvSpPr>
              <a:spLocks noChangeShapeType="1"/>
            </p:cNvSpPr>
            <p:nvPr/>
          </p:nvSpPr>
          <p:spPr bwMode="auto">
            <a:xfrm>
              <a:off x="3209" y="2195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Text Box 104"/>
            <p:cNvSpPr txBox="1">
              <a:spLocks noChangeArrowheads="1"/>
            </p:cNvSpPr>
            <p:nvPr/>
          </p:nvSpPr>
          <p:spPr bwMode="auto">
            <a:xfrm>
              <a:off x="593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1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0" name="Text Box 105"/>
            <p:cNvSpPr txBox="1">
              <a:spLocks noChangeArrowheads="1"/>
            </p:cNvSpPr>
            <p:nvPr/>
          </p:nvSpPr>
          <p:spPr bwMode="auto">
            <a:xfrm>
              <a:off x="1300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2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2091" name="Text Box 106"/>
            <p:cNvSpPr txBox="1">
              <a:spLocks noChangeArrowheads="1"/>
            </p:cNvSpPr>
            <p:nvPr/>
          </p:nvSpPr>
          <p:spPr bwMode="auto">
            <a:xfrm>
              <a:off x="2007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2" name="Text Box 107"/>
            <p:cNvSpPr txBox="1">
              <a:spLocks noChangeArrowheads="1"/>
            </p:cNvSpPr>
            <p:nvPr/>
          </p:nvSpPr>
          <p:spPr bwMode="auto">
            <a:xfrm>
              <a:off x="2734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4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2093" name="Text Box 108"/>
            <p:cNvSpPr txBox="1">
              <a:spLocks noChangeArrowheads="1"/>
            </p:cNvSpPr>
            <p:nvPr/>
          </p:nvSpPr>
          <p:spPr bwMode="auto">
            <a:xfrm>
              <a:off x="3797" y="259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4" name="Text Box 109"/>
            <p:cNvSpPr txBox="1">
              <a:spLocks noChangeArrowheads="1"/>
            </p:cNvSpPr>
            <p:nvPr/>
          </p:nvSpPr>
          <p:spPr bwMode="auto">
            <a:xfrm>
              <a:off x="586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5" name="Text Box 110"/>
            <p:cNvSpPr txBox="1">
              <a:spLocks noChangeArrowheads="1"/>
            </p:cNvSpPr>
            <p:nvPr/>
          </p:nvSpPr>
          <p:spPr bwMode="auto">
            <a:xfrm>
              <a:off x="1293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6" name="Text Box 111"/>
            <p:cNvSpPr txBox="1">
              <a:spLocks noChangeArrowheads="1"/>
            </p:cNvSpPr>
            <p:nvPr/>
          </p:nvSpPr>
          <p:spPr bwMode="auto">
            <a:xfrm>
              <a:off x="200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7" name="Text Box 112"/>
            <p:cNvSpPr txBox="1">
              <a:spLocks noChangeArrowheads="1"/>
            </p:cNvSpPr>
            <p:nvPr/>
          </p:nvSpPr>
          <p:spPr bwMode="auto">
            <a:xfrm>
              <a:off x="2727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8" name="Text Box 113"/>
            <p:cNvSpPr txBox="1">
              <a:spLocks noChangeArrowheads="1"/>
            </p:cNvSpPr>
            <p:nvPr/>
          </p:nvSpPr>
          <p:spPr bwMode="auto">
            <a:xfrm>
              <a:off x="379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 err="1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 err="1">
                  <a:solidFill>
                    <a:srgbClr val="FF0000"/>
                  </a:solidFill>
                  <a:latin typeface="Helvetica" pitchFamily="34" charset="0"/>
                </a:rPr>
                <a:t>n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9" name="Text Box 114"/>
            <p:cNvSpPr txBox="1">
              <a:spLocks noChangeArrowheads="1"/>
            </p:cNvSpPr>
            <p:nvPr/>
          </p:nvSpPr>
          <p:spPr bwMode="auto">
            <a:xfrm>
              <a:off x="600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2100" name="Text Box 115"/>
            <p:cNvSpPr txBox="1">
              <a:spLocks noChangeArrowheads="1"/>
            </p:cNvSpPr>
            <p:nvPr/>
          </p:nvSpPr>
          <p:spPr bwMode="auto">
            <a:xfrm>
              <a:off x="1307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1" name="Text Box 116"/>
            <p:cNvSpPr txBox="1">
              <a:spLocks noChangeArrowheads="1"/>
            </p:cNvSpPr>
            <p:nvPr/>
          </p:nvSpPr>
          <p:spPr bwMode="auto">
            <a:xfrm>
              <a:off x="201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2" name="Text Box 117"/>
            <p:cNvSpPr txBox="1">
              <a:spLocks noChangeArrowheads="1"/>
            </p:cNvSpPr>
            <p:nvPr/>
          </p:nvSpPr>
          <p:spPr bwMode="auto">
            <a:xfrm>
              <a:off x="2741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3" name="Text Box 118"/>
            <p:cNvSpPr txBox="1">
              <a:spLocks noChangeArrowheads="1"/>
            </p:cNvSpPr>
            <p:nvPr/>
          </p:nvSpPr>
          <p:spPr bwMode="auto">
            <a:xfrm>
              <a:off x="380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4" name="Line 119"/>
            <p:cNvSpPr>
              <a:spLocks noChangeShapeType="1"/>
            </p:cNvSpPr>
            <p:nvPr/>
          </p:nvSpPr>
          <p:spPr bwMode="auto">
            <a:xfrm>
              <a:off x="3582" y="2195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" name="Line 120"/>
            <p:cNvSpPr>
              <a:spLocks noChangeShapeType="1"/>
            </p:cNvSpPr>
            <p:nvPr/>
          </p:nvSpPr>
          <p:spPr bwMode="auto">
            <a:xfrm>
              <a:off x="2990" y="2195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0" name="Group 73"/>
          <p:cNvGrpSpPr>
            <a:grpSpLocks/>
          </p:cNvGrpSpPr>
          <p:nvPr/>
        </p:nvGrpSpPr>
        <p:grpSpPr bwMode="auto">
          <a:xfrm>
            <a:off x="1066801" y="4921250"/>
            <a:ext cx="5105400" cy="1250950"/>
            <a:chOff x="558" y="1558"/>
            <a:chExt cx="3509" cy="836"/>
          </a:xfrm>
        </p:grpSpPr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558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558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705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271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5" name="Oval 10"/>
            <p:cNvSpPr>
              <a:spLocks noChangeArrowheads="1"/>
            </p:cNvSpPr>
            <p:nvPr/>
          </p:nvSpPr>
          <p:spPr bwMode="auto">
            <a:xfrm>
              <a:off x="1271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1418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Oval 13"/>
            <p:cNvSpPr>
              <a:spLocks noChangeArrowheads="1"/>
            </p:cNvSpPr>
            <p:nvPr/>
          </p:nvSpPr>
          <p:spPr bwMode="auto">
            <a:xfrm>
              <a:off x="198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8" name="Oval 15"/>
            <p:cNvSpPr>
              <a:spLocks noChangeArrowheads="1"/>
            </p:cNvSpPr>
            <p:nvPr/>
          </p:nvSpPr>
          <p:spPr bwMode="auto">
            <a:xfrm>
              <a:off x="198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213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auto">
            <a:xfrm>
              <a:off x="2699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1" name="Oval 20"/>
            <p:cNvSpPr>
              <a:spLocks noChangeArrowheads="1"/>
            </p:cNvSpPr>
            <p:nvPr/>
          </p:nvSpPr>
          <p:spPr bwMode="auto">
            <a:xfrm>
              <a:off x="2699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>
              <a:off x="2846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Oval 23"/>
            <p:cNvSpPr>
              <a:spLocks noChangeArrowheads="1"/>
            </p:cNvSpPr>
            <p:nvPr/>
          </p:nvSpPr>
          <p:spPr bwMode="auto">
            <a:xfrm>
              <a:off x="377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4" name="Oval 25"/>
            <p:cNvSpPr>
              <a:spLocks noChangeArrowheads="1"/>
            </p:cNvSpPr>
            <p:nvPr/>
          </p:nvSpPr>
          <p:spPr bwMode="auto">
            <a:xfrm>
              <a:off x="377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392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156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29"/>
            <p:cNvSpPr>
              <a:spLocks noChangeShapeType="1"/>
            </p:cNvSpPr>
            <p:nvPr/>
          </p:nvSpPr>
          <p:spPr bwMode="auto">
            <a:xfrm>
              <a:off x="854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>
              <a:off x="228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31"/>
            <p:cNvSpPr>
              <a:spLocks noChangeShapeType="1"/>
            </p:cNvSpPr>
            <p:nvPr/>
          </p:nvSpPr>
          <p:spPr bwMode="auto">
            <a:xfrm>
              <a:off x="3209" y="1691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593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1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1300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2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2007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2734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4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4" name="Text Box 36"/>
            <p:cNvSpPr txBox="1">
              <a:spLocks noChangeArrowheads="1"/>
            </p:cNvSpPr>
            <p:nvPr/>
          </p:nvSpPr>
          <p:spPr bwMode="auto">
            <a:xfrm>
              <a:off x="3797" y="210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5" name="Text Box 42"/>
            <p:cNvSpPr txBox="1">
              <a:spLocks noChangeArrowheads="1"/>
            </p:cNvSpPr>
            <p:nvPr/>
          </p:nvSpPr>
          <p:spPr bwMode="auto">
            <a:xfrm>
              <a:off x="600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76" name="Text Box 43"/>
            <p:cNvSpPr txBox="1">
              <a:spLocks noChangeArrowheads="1"/>
            </p:cNvSpPr>
            <p:nvPr/>
          </p:nvSpPr>
          <p:spPr bwMode="auto">
            <a:xfrm>
              <a:off x="1307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7" name="Text Box 44"/>
            <p:cNvSpPr txBox="1">
              <a:spLocks noChangeArrowheads="1"/>
            </p:cNvSpPr>
            <p:nvPr/>
          </p:nvSpPr>
          <p:spPr bwMode="auto">
            <a:xfrm>
              <a:off x="201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8" name="Text Box 45"/>
            <p:cNvSpPr txBox="1">
              <a:spLocks noChangeArrowheads="1"/>
            </p:cNvSpPr>
            <p:nvPr/>
          </p:nvSpPr>
          <p:spPr bwMode="auto">
            <a:xfrm>
              <a:off x="2741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9" name="Text Box 46"/>
            <p:cNvSpPr txBox="1">
              <a:spLocks noChangeArrowheads="1"/>
            </p:cNvSpPr>
            <p:nvPr/>
          </p:nvSpPr>
          <p:spPr bwMode="auto">
            <a:xfrm>
              <a:off x="380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80" name="Line 55"/>
            <p:cNvSpPr>
              <a:spLocks noChangeShapeType="1"/>
            </p:cNvSpPr>
            <p:nvPr/>
          </p:nvSpPr>
          <p:spPr bwMode="auto">
            <a:xfrm>
              <a:off x="3582" y="1691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56"/>
            <p:cNvSpPr>
              <a:spLocks noChangeShapeType="1"/>
            </p:cNvSpPr>
            <p:nvPr/>
          </p:nvSpPr>
          <p:spPr bwMode="auto">
            <a:xfrm>
              <a:off x="2990" y="1691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" name="Text Box 70"/>
          <p:cNvSpPr txBox="1">
            <a:spLocks noChangeArrowheads="1"/>
          </p:cNvSpPr>
          <p:nvPr/>
        </p:nvSpPr>
        <p:spPr bwMode="auto">
          <a:xfrm>
            <a:off x="6672263" y="2706469"/>
            <a:ext cx="2014537" cy="64633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Helvetica" pitchFamily="34" charset="0"/>
              </a:rPr>
              <a:t>Latent-dynamic CRFs</a:t>
            </a:r>
            <a:endParaRPr lang="en-US" altLang="zh-CN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83" name="Text Box 70"/>
          <p:cNvSpPr txBox="1">
            <a:spLocks noChangeArrowheads="1"/>
          </p:cNvSpPr>
          <p:nvPr/>
        </p:nvSpPr>
        <p:spPr bwMode="auto">
          <a:xfrm>
            <a:off x="6672263" y="5181600"/>
            <a:ext cx="2014537" cy="64633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latin typeface="Helvetica" pitchFamily="34" charset="0"/>
              </a:rPr>
              <a:t>Conditional random fields</a:t>
            </a:r>
            <a:endParaRPr lang="en-US" altLang="zh-CN" dirty="0">
              <a:latin typeface="Helvetica" pitchFamily="34" charset="0"/>
            </a:endParaRPr>
          </a:p>
        </p:txBody>
      </p:sp>
      <p:sp>
        <p:nvSpPr>
          <p:cNvPr id="84" name="正方形/長方形 5"/>
          <p:cNvSpPr/>
          <p:nvPr/>
        </p:nvSpPr>
        <p:spPr>
          <a:xfrm>
            <a:off x="762000" y="2667000"/>
            <a:ext cx="5638800" cy="609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8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82" grpId="0" animBg="1"/>
      <p:bldP spid="8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Latent-Dynamic CRFs </a:t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CVPR 07]</a:t>
            </a:r>
            <a:endParaRPr lang="en-US" altLang="zh-CN" sz="3300" dirty="0" smtClean="0"/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066800" y="2081213"/>
            <a:ext cx="5094287" cy="1804987"/>
            <a:chOff x="558" y="1503"/>
            <a:chExt cx="3509" cy="1393"/>
          </a:xfrm>
        </p:grpSpPr>
        <p:sp>
          <p:nvSpPr>
            <p:cNvPr id="2060" name="Oval 75"/>
            <p:cNvSpPr>
              <a:spLocks noChangeArrowheads="1"/>
            </p:cNvSpPr>
            <p:nvPr/>
          </p:nvSpPr>
          <p:spPr bwMode="auto">
            <a:xfrm>
              <a:off x="558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1" name="Oval 76"/>
            <p:cNvSpPr>
              <a:spLocks noChangeArrowheads="1"/>
            </p:cNvSpPr>
            <p:nvPr/>
          </p:nvSpPr>
          <p:spPr bwMode="auto">
            <a:xfrm>
              <a:off x="558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2" name="Oval 77"/>
            <p:cNvSpPr>
              <a:spLocks noChangeArrowheads="1"/>
            </p:cNvSpPr>
            <p:nvPr/>
          </p:nvSpPr>
          <p:spPr bwMode="auto">
            <a:xfrm>
              <a:off x="558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3" name="Line 78"/>
            <p:cNvSpPr>
              <a:spLocks noChangeShapeType="1"/>
            </p:cNvSpPr>
            <p:nvPr/>
          </p:nvSpPr>
          <p:spPr bwMode="auto">
            <a:xfrm>
              <a:off x="705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Line 79"/>
            <p:cNvSpPr>
              <a:spLocks noChangeShapeType="1"/>
            </p:cNvSpPr>
            <p:nvPr/>
          </p:nvSpPr>
          <p:spPr bwMode="auto">
            <a:xfrm>
              <a:off x="705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Oval 80"/>
            <p:cNvSpPr>
              <a:spLocks noChangeArrowheads="1"/>
            </p:cNvSpPr>
            <p:nvPr/>
          </p:nvSpPr>
          <p:spPr bwMode="auto">
            <a:xfrm>
              <a:off x="1271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6" name="Oval 81"/>
            <p:cNvSpPr>
              <a:spLocks noChangeArrowheads="1"/>
            </p:cNvSpPr>
            <p:nvPr/>
          </p:nvSpPr>
          <p:spPr bwMode="auto">
            <a:xfrm>
              <a:off x="1271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7" name="Oval 82"/>
            <p:cNvSpPr>
              <a:spLocks noChangeArrowheads="1"/>
            </p:cNvSpPr>
            <p:nvPr/>
          </p:nvSpPr>
          <p:spPr bwMode="auto">
            <a:xfrm>
              <a:off x="1271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68" name="Line 83"/>
            <p:cNvSpPr>
              <a:spLocks noChangeShapeType="1"/>
            </p:cNvSpPr>
            <p:nvPr/>
          </p:nvSpPr>
          <p:spPr bwMode="auto">
            <a:xfrm>
              <a:off x="1418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Line 84"/>
            <p:cNvSpPr>
              <a:spLocks noChangeShapeType="1"/>
            </p:cNvSpPr>
            <p:nvPr/>
          </p:nvSpPr>
          <p:spPr bwMode="auto">
            <a:xfrm>
              <a:off x="1418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0" name="Oval 85"/>
            <p:cNvSpPr>
              <a:spLocks noChangeArrowheads="1"/>
            </p:cNvSpPr>
            <p:nvPr/>
          </p:nvSpPr>
          <p:spPr bwMode="auto">
            <a:xfrm>
              <a:off x="198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1" name="Oval 86"/>
            <p:cNvSpPr>
              <a:spLocks noChangeArrowheads="1"/>
            </p:cNvSpPr>
            <p:nvPr/>
          </p:nvSpPr>
          <p:spPr bwMode="auto">
            <a:xfrm>
              <a:off x="198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2" name="Oval 87"/>
            <p:cNvSpPr>
              <a:spLocks noChangeArrowheads="1"/>
            </p:cNvSpPr>
            <p:nvPr/>
          </p:nvSpPr>
          <p:spPr bwMode="auto">
            <a:xfrm>
              <a:off x="198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3" name="Line 88"/>
            <p:cNvSpPr>
              <a:spLocks noChangeShapeType="1"/>
            </p:cNvSpPr>
            <p:nvPr/>
          </p:nvSpPr>
          <p:spPr bwMode="auto">
            <a:xfrm>
              <a:off x="213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4" name="Line 89"/>
            <p:cNvSpPr>
              <a:spLocks noChangeShapeType="1"/>
            </p:cNvSpPr>
            <p:nvPr/>
          </p:nvSpPr>
          <p:spPr bwMode="auto">
            <a:xfrm>
              <a:off x="213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5" name="Oval 90"/>
            <p:cNvSpPr>
              <a:spLocks noChangeArrowheads="1"/>
            </p:cNvSpPr>
            <p:nvPr/>
          </p:nvSpPr>
          <p:spPr bwMode="auto">
            <a:xfrm>
              <a:off x="2699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6" name="Oval 91"/>
            <p:cNvSpPr>
              <a:spLocks noChangeArrowheads="1"/>
            </p:cNvSpPr>
            <p:nvPr/>
          </p:nvSpPr>
          <p:spPr bwMode="auto">
            <a:xfrm>
              <a:off x="2699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7" name="Oval 92"/>
            <p:cNvSpPr>
              <a:spLocks noChangeArrowheads="1"/>
            </p:cNvSpPr>
            <p:nvPr/>
          </p:nvSpPr>
          <p:spPr bwMode="auto">
            <a:xfrm>
              <a:off x="2699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78" name="Line 93"/>
            <p:cNvSpPr>
              <a:spLocks noChangeShapeType="1"/>
            </p:cNvSpPr>
            <p:nvPr/>
          </p:nvSpPr>
          <p:spPr bwMode="auto">
            <a:xfrm>
              <a:off x="2846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9" name="Line 94"/>
            <p:cNvSpPr>
              <a:spLocks noChangeShapeType="1"/>
            </p:cNvSpPr>
            <p:nvPr/>
          </p:nvSpPr>
          <p:spPr bwMode="auto">
            <a:xfrm>
              <a:off x="2846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0" name="Oval 95"/>
            <p:cNvSpPr>
              <a:spLocks noChangeArrowheads="1"/>
            </p:cNvSpPr>
            <p:nvPr/>
          </p:nvSpPr>
          <p:spPr bwMode="auto">
            <a:xfrm>
              <a:off x="377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1" name="Oval 96"/>
            <p:cNvSpPr>
              <a:spLocks noChangeArrowheads="1"/>
            </p:cNvSpPr>
            <p:nvPr/>
          </p:nvSpPr>
          <p:spPr bwMode="auto">
            <a:xfrm>
              <a:off x="377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2" name="Oval 97"/>
            <p:cNvSpPr>
              <a:spLocks noChangeArrowheads="1"/>
            </p:cNvSpPr>
            <p:nvPr/>
          </p:nvSpPr>
          <p:spPr bwMode="auto">
            <a:xfrm>
              <a:off x="377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2083" name="Line 98"/>
            <p:cNvSpPr>
              <a:spLocks noChangeShapeType="1"/>
            </p:cNvSpPr>
            <p:nvPr/>
          </p:nvSpPr>
          <p:spPr bwMode="auto">
            <a:xfrm>
              <a:off x="392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4" name="Line 99"/>
            <p:cNvSpPr>
              <a:spLocks noChangeShapeType="1"/>
            </p:cNvSpPr>
            <p:nvPr/>
          </p:nvSpPr>
          <p:spPr bwMode="auto">
            <a:xfrm>
              <a:off x="392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5" name="Line 100"/>
            <p:cNvSpPr>
              <a:spLocks noChangeShapeType="1"/>
            </p:cNvSpPr>
            <p:nvPr/>
          </p:nvSpPr>
          <p:spPr bwMode="auto">
            <a:xfrm>
              <a:off x="156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6" name="Line 101"/>
            <p:cNvSpPr>
              <a:spLocks noChangeShapeType="1"/>
            </p:cNvSpPr>
            <p:nvPr/>
          </p:nvSpPr>
          <p:spPr bwMode="auto">
            <a:xfrm>
              <a:off x="854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7" name="Line 102"/>
            <p:cNvSpPr>
              <a:spLocks noChangeShapeType="1"/>
            </p:cNvSpPr>
            <p:nvPr/>
          </p:nvSpPr>
          <p:spPr bwMode="auto">
            <a:xfrm>
              <a:off x="228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8" name="Line 103"/>
            <p:cNvSpPr>
              <a:spLocks noChangeShapeType="1"/>
            </p:cNvSpPr>
            <p:nvPr/>
          </p:nvSpPr>
          <p:spPr bwMode="auto">
            <a:xfrm>
              <a:off x="3209" y="2195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9" name="Text Box 104"/>
            <p:cNvSpPr txBox="1">
              <a:spLocks noChangeArrowheads="1"/>
            </p:cNvSpPr>
            <p:nvPr/>
          </p:nvSpPr>
          <p:spPr bwMode="auto">
            <a:xfrm>
              <a:off x="593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1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0" name="Text Box 105"/>
            <p:cNvSpPr txBox="1">
              <a:spLocks noChangeArrowheads="1"/>
            </p:cNvSpPr>
            <p:nvPr/>
          </p:nvSpPr>
          <p:spPr bwMode="auto">
            <a:xfrm>
              <a:off x="1300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2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2091" name="Text Box 106"/>
            <p:cNvSpPr txBox="1">
              <a:spLocks noChangeArrowheads="1"/>
            </p:cNvSpPr>
            <p:nvPr/>
          </p:nvSpPr>
          <p:spPr bwMode="auto">
            <a:xfrm>
              <a:off x="2007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2" name="Text Box 107"/>
            <p:cNvSpPr txBox="1">
              <a:spLocks noChangeArrowheads="1"/>
            </p:cNvSpPr>
            <p:nvPr/>
          </p:nvSpPr>
          <p:spPr bwMode="auto">
            <a:xfrm>
              <a:off x="2734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4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2093" name="Text Box 108"/>
            <p:cNvSpPr txBox="1">
              <a:spLocks noChangeArrowheads="1"/>
            </p:cNvSpPr>
            <p:nvPr/>
          </p:nvSpPr>
          <p:spPr bwMode="auto">
            <a:xfrm>
              <a:off x="3797" y="259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2094" name="Text Box 109"/>
            <p:cNvSpPr txBox="1">
              <a:spLocks noChangeArrowheads="1"/>
            </p:cNvSpPr>
            <p:nvPr/>
          </p:nvSpPr>
          <p:spPr bwMode="auto">
            <a:xfrm>
              <a:off x="586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5" name="Text Box 110"/>
            <p:cNvSpPr txBox="1">
              <a:spLocks noChangeArrowheads="1"/>
            </p:cNvSpPr>
            <p:nvPr/>
          </p:nvSpPr>
          <p:spPr bwMode="auto">
            <a:xfrm>
              <a:off x="1293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6" name="Text Box 111"/>
            <p:cNvSpPr txBox="1">
              <a:spLocks noChangeArrowheads="1"/>
            </p:cNvSpPr>
            <p:nvPr/>
          </p:nvSpPr>
          <p:spPr bwMode="auto">
            <a:xfrm>
              <a:off x="200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7" name="Text Box 112"/>
            <p:cNvSpPr txBox="1">
              <a:spLocks noChangeArrowheads="1"/>
            </p:cNvSpPr>
            <p:nvPr/>
          </p:nvSpPr>
          <p:spPr bwMode="auto">
            <a:xfrm>
              <a:off x="2727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8" name="Text Box 113"/>
            <p:cNvSpPr txBox="1">
              <a:spLocks noChangeArrowheads="1"/>
            </p:cNvSpPr>
            <p:nvPr/>
          </p:nvSpPr>
          <p:spPr bwMode="auto">
            <a:xfrm>
              <a:off x="379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 err="1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 err="1">
                  <a:solidFill>
                    <a:srgbClr val="FF0000"/>
                  </a:solidFill>
                  <a:latin typeface="Helvetica" pitchFamily="34" charset="0"/>
                </a:rPr>
                <a:t>n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2099" name="Text Box 114"/>
            <p:cNvSpPr txBox="1">
              <a:spLocks noChangeArrowheads="1"/>
            </p:cNvSpPr>
            <p:nvPr/>
          </p:nvSpPr>
          <p:spPr bwMode="auto">
            <a:xfrm>
              <a:off x="600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2100" name="Text Box 115"/>
            <p:cNvSpPr txBox="1">
              <a:spLocks noChangeArrowheads="1"/>
            </p:cNvSpPr>
            <p:nvPr/>
          </p:nvSpPr>
          <p:spPr bwMode="auto">
            <a:xfrm>
              <a:off x="1307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1" name="Text Box 116"/>
            <p:cNvSpPr txBox="1">
              <a:spLocks noChangeArrowheads="1"/>
            </p:cNvSpPr>
            <p:nvPr/>
          </p:nvSpPr>
          <p:spPr bwMode="auto">
            <a:xfrm>
              <a:off x="201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2" name="Text Box 117"/>
            <p:cNvSpPr txBox="1">
              <a:spLocks noChangeArrowheads="1"/>
            </p:cNvSpPr>
            <p:nvPr/>
          </p:nvSpPr>
          <p:spPr bwMode="auto">
            <a:xfrm>
              <a:off x="2741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3" name="Text Box 118"/>
            <p:cNvSpPr txBox="1">
              <a:spLocks noChangeArrowheads="1"/>
            </p:cNvSpPr>
            <p:nvPr/>
          </p:nvSpPr>
          <p:spPr bwMode="auto">
            <a:xfrm>
              <a:off x="380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2104" name="Line 119"/>
            <p:cNvSpPr>
              <a:spLocks noChangeShapeType="1"/>
            </p:cNvSpPr>
            <p:nvPr/>
          </p:nvSpPr>
          <p:spPr bwMode="auto">
            <a:xfrm>
              <a:off x="3582" y="2195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5" name="Line 120"/>
            <p:cNvSpPr>
              <a:spLocks noChangeShapeType="1"/>
            </p:cNvSpPr>
            <p:nvPr/>
          </p:nvSpPr>
          <p:spPr bwMode="auto">
            <a:xfrm>
              <a:off x="2990" y="2195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066801" y="4921250"/>
            <a:ext cx="5105400" cy="1250950"/>
            <a:chOff x="558" y="1558"/>
            <a:chExt cx="3509" cy="836"/>
          </a:xfrm>
        </p:grpSpPr>
        <p:sp>
          <p:nvSpPr>
            <p:cNvPr id="51" name="Oval 3"/>
            <p:cNvSpPr>
              <a:spLocks noChangeArrowheads="1"/>
            </p:cNvSpPr>
            <p:nvPr/>
          </p:nvSpPr>
          <p:spPr bwMode="auto">
            <a:xfrm>
              <a:off x="558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2" name="Oval 5"/>
            <p:cNvSpPr>
              <a:spLocks noChangeArrowheads="1"/>
            </p:cNvSpPr>
            <p:nvPr/>
          </p:nvSpPr>
          <p:spPr bwMode="auto">
            <a:xfrm>
              <a:off x="558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>
              <a:off x="705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Oval 8"/>
            <p:cNvSpPr>
              <a:spLocks noChangeArrowheads="1"/>
            </p:cNvSpPr>
            <p:nvPr/>
          </p:nvSpPr>
          <p:spPr bwMode="auto">
            <a:xfrm>
              <a:off x="1271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5" name="Oval 10"/>
            <p:cNvSpPr>
              <a:spLocks noChangeArrowheads="1"/>
            </p:cNvSpPr>
            <p:nvPr/>
          </p:nvSpPr>
          <p:spPr bwMode="auto">
            <a:xfrm>
              <a:off x="1271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1418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Oval 13"/>
            <p:cNvSpPr>
              <a:spLocks noChangeArrowheads="1"/>
            </p:cNvSpPr>
            <p:nvPr/>
          </p:nvSpPr>
          <p:spPr bwMode="auto">
            <a:xfrm>
              <a:off x="198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8" name="Oval 15"/>
            <p:cNvSpPr>
              <a:spLocks noChangeArrowheads="1"/>
            </p:cNvSpPr>
            <p:nvPr/>
          </p:nvSpPr>
          <p:spPr bwMode="auto">
            <a:xfrm>
              <a:off x="198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59" name="Line 17"/>
            <p:cNvSpPr>
              <a:spLocks noChangeShapeType="1"/>
            </p:cNvSpPr>
            <p:nvPr/>
          </p:nvSpPr>
          <p:spPr bwMode="auto">
            <a:xfrm>
              <a:off x="213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Oval 18"/>
            <p:cNvSpPr>
              <a:spLocks noChangeArrowheads="1"/>
            </p:cNvSpPr>
            <p:nvPr/>
          </p:nvSpPr>
          <p:spPr bwMode="auto">
            <a:xfrm>
              <a:off x="2699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1" name="Oval 20"/>
            <p:cNvSpPr>
              <a:spLocks noChangeArrowheads="1"/>
            </p:cNvSpPr>
            <p:nvPr/>
          </p:nvSpPr>
          <p:spPr bwMode="auto">
            <a:xfrm>
              <a:off x="2699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2" name="Line 22"/>
            <p:cNvSpPr>
              <a:spLocks noChangeShapeType="1"/>
            </p:cNvSpPr>
            <p:nvPr/>
          </p:nvSpPr>
          <p:spPr bwMode="auto">
            <a:xfrm>
              <a:off x="2846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Oval 23"/>
            <p:cNvSpPr>
              <a:spLocks noChangeArrowheads="1"/>
            </p:cNvSpPr>
            <p:nvPr/>
          </p:nvSpPr>
          <p:spPr bwMode="auto">
            <a:xfrm>
              <a:off x="3773" y="1558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4" name="Oval 25"/>
            <p:cNvSpPr>
              <a:spLocks noChangeArrowheads="1"/>
            </p:cNvSpPr>
            <p:nvPr/>
          </p:nvSpPr>
          <p:spPr bwMode="auto">
            <a:xfrm>
              <a:off x="3773" y="2092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3920" y="1855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28"/>
            <p:cNvSpPr>
              <a:spLocks noChangeShapeType="1"/>
            </p:cNvSpPr>
            <p:nvPr/>
          </p:nvSpPr>
          <p:spPr bwMode="auto">
            <a:xfrm>
              <a:off x="156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29"/>
            <p:cNvSpPr>
              <a:spLocks noChangeShapeType="1"/>
            </p:cNvSpPr>
            <p:nvPr/>
          </p:nvSpPr>
          <p:spPr bwMode="auto">
            <a:xfrm>
              <a:off x="854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30"/>
            <p:cNvSpPr>
              <a:spLocks noChangeShapeType="1"/>
            </p:cNvSpPr>
            <p:nvPr/>
          </p:nvSpPr>
          <p:spPr bwMode="auto">
            <a:xfrm>
              <a:off x="2282" y="1693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31"/>
            <p:cNvSpPr>
              <a:spLocks noChangeShapeType="1"/>
            </p:cNvSpPr>
            <p:nvPr/>
          </p:nvSpPr>
          <p:spPr bwMode="auto">
            <a:xfrm>
              <a:off x="3209" y="1691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593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1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1300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2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2007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3" name="Text Box 35"/>
            <p:cNvSpPr txBox="1">
              <a:spLocks noChangeArrowheads="1"/>
            </p:cNvSpPr>
            <p:nvPr/>
          </p:nvSpPr>
          <p:spPr bwMode="auto">
            <a:xfrm>
              <a:off x="2734" y="210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4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4" name="Text Box 36"/>
            <p:cNvSpPr txBox="1">
              <a:spLocks noChangeArrowheads="1"/>
            </p:cNvSpPr>
            <p:nvPr/>
          </p:nvSpPr>
          <p:spPr bwMode="auto">
            <a:xfrm>
              <a:off x="3797" y="2106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75" name="Text Box 42"/>
            <p:cNvSpPr txBox="1">
              <a:spLocks noChangeArrowheads="1"/>
            </p:cNvSpPr>
            <p:nvPr/>
          </p:nvSpPr>
          <p:spPr bwMode="auto">
            <a:xfrm>
              <a:off x="600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76" name="Text Box 43"/>
            <p:cNvSpPr txBox="1">
              <a:spLocks noChangeArrowheads="1"/>
            </p:cNvSpPr>
            <p:nvPr/>
          </p:nvSpPr>
          <p:spPr bwMode="auto">
            <a:xfrm>
              <a:off x="1307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7" name="Text Box 44"/>
            <p:cNvSpPr txBox="1">
              <a:spLocks noChangeArrowheads="1"/>
            </p:cNvSpPr>
            <p:nvPr/>
          </p:nvSpPr>
          <p:spPr bwMode="auto">
            <a:xfrm>
              <a:off x="201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8" name="Text Box 45"/>
            <p:cNvSpPr txBox="1">
              <a:spLocks noChangeArrowheads="1"/>
            </p:cNvSpPr>
            <p:nvPr/>
          </p:nvSpPr>
          <p:spPr bwMode="auto">
            <a:xfrm>
              <a:off x="2741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79" name="Text Box 46"/>
            <p:cNvSpPr txBox="1">
              <a:spLocks noChangeArrowheads="1"/>
            </p:cNvSpPr>
            <p:nvPr/>
          </p:nvSpPr>
          <p:spPr bwMode="auto">
            <a:xfrm>
              <a:off x="3804" y="156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80" name="Line 55"/>
            <p:cNvSpPr>
              <a:spLocks noChangeShapeType="1"/>
            </p:cNvSpPr>
            <p:nvPr/>
          </p:nvSpPr>
          <p:spPr bwMode="auto">
            <a:xfrm>
              <a:off x="3582" y="1691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56"/>
            <p:cNvSpPr>
              <a:spLocks noChangeShapeType="1"/>
            </p:cNvSpPr>
            <p:nvPr/>
          </p:nvSpPr>
          <p:spPr bwMode="auto">
            <a:xfrm>
              <a:off x="2990" y="1691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" name="Text Box 70"/>
          <p:cNvSpPr txBox="1">
            <a:spLocks noChangeArrowheads="1"/>
          </p:cNvSpPr>
          <p:nvPr/>
        </p:nvSpPr>
        <p:spPr bwMode="auto">
          <a:xfrm>
            <a:off x="6672263" y="2706469"/>
            <a:ext cx="2014537" cy="64633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Helvetica" pitchFamily="34" charset="0"/>
              </a:rPr>
              <a:t>Latent-dynamic CRFs</a:t>
            </a:r>
            <a:endParaRPr lang="en-US" altLang="zh-CN" dirty="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83" name="Text Box 70"/>
          <p:cNvSpPr txBox="1">
            <a:spLocks noChangeArrowheads="1"/>
          </p:cNvSpPr>
          <p:nvPr/>
        </p:nvSpPr>
        <p:spPr bwMode="auto">
          <a:xfrm>
            <a:off x="6672263" y="5181600"/>
            <a:ext cx="2014537" cy="64633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dirty="0" smtClean="0">
                <a:latin typeface="Helvetica" pitchFamily="34" charset="0"/>
              </a:rPr>
              <a:t>Conditional random fields</a:t>
            </a:r>
            <a:endParaRPr lang="en-US" altLang="zh-CN" dirty="0">
              <a:latin typeface="Helvetica" pitchFamily="34" charset="0"/>
            </a:endParaRPr>
          </a:p>
        </p:txBody>
      </p:sp>
      <p:sp>
        <p:nvSpPr>
          <p:cNvPr id="84" name="正方形/長方形 5"/>
          <p:cNvSpPr/>
          <p:nvPr/>
        </p:nvSpPr>
        <p:spPr>
          <a:xfrm>
            <a:off x="762000" y="2667000"/>
            <a:ext cx="5638800" cy="609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85" name="圆角矩形标注 84"/>
          <p:cNvSpPr/>
          <p:nvPr/>
        </p:nvSpPr>
        <p:spPr>
          <a:xfrm>
            <a:off x="1143000" y="3276600"/>
            <a:ext cx="6781800" cy="1295400"/>
          </a:xfrm>
          <a:prstGeom prst="wedgeRoundRectCallout">
            <a:avLst>
              <a:gd name="adj1" fmla="val -39548"/>
              <a:gd name="adj2" fmla="val 13973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We can think (informally) it as </a:t>
            </a: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“CRF +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unsup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. learning on latent info”</a:t>
            </a:r>
            <a:endParaRPr lang="zh-CN" altLang="en-US" sz="2500" dirty="0">
              <a:solidFill>
                <a:schemeClr val="tx1"/>
              </a:solidFill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829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Latent-Dynamic CRFs </a:t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CVPR 07]</a:t>
            </a:r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762000" y="1979613"/>
          <a:ext cx="3236913" cy="719137"/>
        </p:xfrm>
        <a:graphic>
          <a:graphicData uri="http://schemas.openxmlformats.org/presentationml/2006/ole">
            <p:oleObj spid="_x0000_s95234" name="Equation" r:id="rId5" imgW="1828800" imgH="406080" progId="Equation.3">
              <p:embed/>
            </p:oleObj>
          </a:graphicData>
        </a:graphic>
      </p:graphicFrame>
      <p:graphicFrame>
        <p:nvGraphicFramePr>
          <p:cNvPr id="396358" name="Object 3"/>
          <p:cNvGraphicFramePr>
            <a:graphicFrameLocks noChangeAspect="1"/>
          </p:cNvGraphicFramePr>
          <p:nvPr/>
        </p:nvGraphicFramePr>
        <p:xfrm>
          <a:off x="4251325" y="1752600"/>
          <a:ext cx="4352925" cy="969963"/>
        </p:xfrm>
        <a:graphic>
          <a:graphicData uri="http://schemas.openxmlformats.org/presentationml/2006/ole">
            <p:oleObj spid="_x0000_s95235" name="Equation" r:id="rId6" imgW="2273040" imgH="507960" progId="Equation.3">
              <p:embed/>
            </p:oleObj>
          </a:graphicData>
        </a:graphic>
      </p:graphicFrame>
      <p:sp>
        <p:nvSpPr>
          <p:cNvPr id="54" name="椭圆 7"/>
          <p:cNvSpPr>
            <a:spLocks noChangeAspect="1" noChangeArrowheads="1"/>
          </p:cNvSpPr>
          <p:nvPr/>
        </p:nvSpPr>
        <p:spPr bwMode="auto">
          <a:xfrm>
            <a:off x="2057400" y="2189163"/>
            <a:ext cx="1143000" cy="6096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8" name="圆角矩形标注 53"/>
          <p:cNvSpPr/>
          <p:nvPr/>
        </p:nvSpPr>
        <p:spPr>
          <a:xfrm>
            <a:off x="1524000" y="3352800"/>
            <a:ext cx="6400800" cy="2514600"/>
          </a:xfrm>
          <a:prstGeom prst="wedgeRoundRectCallout">
            <a:avLst>
              <a:gd name="adj1" fmla="val -11789"/>
              <a:gd name="adj2" fmla="val 5030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r>
              <a:rPr lang="en-US" altLang="zh-CN" sz="2800" dirty="0" smtClean="0">
                <a:solidFill>
                  <a:srgbClr val="FF0000"/>
                </a:solidFill>
                <a:ea typeface="宋体" charset="-122"/>
              </a:rPr>
              <a:t>Good performance reports</a:t>
            </a:r>
          </a:p>
          <a:p>
            <a:pPr lvl="1"/>
            <a:r>
              <a:rPr lang="en-US" altLang="zh-CN" sz="2200" dirty="0" smtClean="0">
                <a:solidFill>
                  <a:schemeClr val="tx1"/>
                </a:solidFill>
                <a:ea typeface="宋体" charset="-122"/>
              </a:rPr>
              <a:t>* Outperforming HMM, MEMM, SVM, CRF, etc.</a:t>
            </a:r>
          </a:p>
          <a:p>
            <a:pPr lvl="1"/>
            <a:r>
              <a:rPr lang="en-US" altLang="zh-CN" sz="2200" dirty="0" smtClean="0">
                <a:solidFill>
                  <a:schemeClr val="tx1"/>
                </a:solidFill>
                <a:ea typeface="宋体" charset="-122"/>
              </a:rPr>
              <a:t>* Syntactic parsing 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2200" dirty="0" err="1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Petrov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+ NIPS 08]</a:t>
            </a:r>
          </a:p>
          <a:p>
            <a:pPr lvl="1"/>
            <a:r>
              <a:rPr lang="en-US" altLang="zh-CN" sz="2200" dirty="0" smtClean="0">
                <a:solidFill>
                  <a:schemeClr val="tx1"/>
                </a:solidFill>
                <a:ea typeface="宋体" charset="-122"/>
              </a:rPr>
              <a:t>* Syntactic chunking 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[Sun+ COLING 08]</a:t>
            </a:r>
          </a:p>
          <a:p>
            <a:pPr lvl="1"/>
            <a:r>
              <a:rPr lang="en-US" altLang="zh-CN" sz="2200" dirty="0" smtClean="0">
                <a:solidFill>
                  <a:schemeClr val="tx1"/>
                </a:solidFill>
                <a:ea typeface="宋体" charset="-122"/>
              </a:rPr>
              <a:t>* Vision object recognition 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2200" dirty="0" err="1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Morency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+ CVPR 07; </a:t>
            </a:r>
            <a:r>
              <a:rPr lang="en-US" altLang="zh-CN" sz="2200" dirty="0" err="1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Quattoni</a:t>
            </a:r>
            <a:r>
              <a:rPr lang="en-US" altLang="zh-CN" sz="2200" dirty="0" smtClean="0">
                <a:solidFill>
                  <a:schemeClr val="tx1"/>
                </a:solidFill>
                <a:latin typeface="Kartika" pitchFamily="18" charset="0"/>
                <a:ea typeface="宋体" charset="-122"/>
                <a:cs typeface="Kartika" pitchFamily="18" charset="0"/>
              </a:rPr>
              <a:t>+ PAMI 08]</a:t>
            </a:r>
          </a:p>
        </p:txBody>
      </p:sp>
    </p:spTree>
    <p:custDataLst>
      <p:tags r:id="rId2"/>
    </p:custDataLst>
  </p:cSld>
  <p:clrMapOvr>
    <a:masterClrMapping/>
  </p:clrMapOvr>
  <p:transition advTm="275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Introduction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Related Work &amp; </a:t>
            </a:r>
            <a:r>
              <a:rPr lang="en-US" altLang="ja-JP" sz="3000" u="sng" dirty="0" smtClean="0">
                <a:solidFill>
                  <a:srgbClr val="FF0000"/>
                </a:solidFill>
              </a:rPr>
              <a:t>Motivations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Our proposals</a:t>
            </a:r>
            <a:endParaRPr lang="en-US" altLang="ja-JP" sz="2200" dirty="0" smtClean="0"/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Experiments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Conclusions</a:t>
            </a:r>
            <a:endParaRPr lang="ja-JP" alt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094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Inference problem</a:t>
            </a:r>
            <a:endParaRPr lang="en-US" altLang="zh-CN" sz="2000" dirty="0" smtClean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Prob</a:t>
            </a:r>
            <a:r>
              <a:rPr lang="en-US" altLang="zh-CN" dirty="0" smtClean="0"/>
              <a:t>: Exact inference (find the sequence with max probability) is </a:t>
            </a:r>
            <a:r>
              <a:rPr lang="en-US" altLang="zh-CN" dirty="0" smtClean="0">
                <a:solidFill>
                  <a:srgbClr val="FF0000"/>
                </a:solidFill>
              </a:rPr>
              <a:t>NP-hard!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no fast solution existing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066800" y="2081213"/>
            <a:ext cx="5094287" cy="1804987"/>
            <a:chOff x="558" y="1503"/>
            <a:chExt cx="3509" cy="1393"/>
          </a:xfrm>
        </p:grpSpPr>
        <p:sp>
          <p:nvSpPr>
            <p:cNvPr id="105" name="Oval 75"/>
            <p:cNvSpPr>
              <a:spLocks noChangeArrowheads="1"/>
            </p:cNvSpPr>
            <p:nvPr/>
          </p:nvSpPr>
          <p:spPr bwMode="auto">
            <a:xfrm>
              <a:off x="558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6" name="Oval 76"/>
            <p:cNvSpPr>
              <a:spLocks noChangeArrowheads="1"/>
            </p:cNvSpPr>
            <p:nvPr/>
          </p:nvSpPr>
          <p:spPr bwMode="auto">
            <a:xfrm>
              <a:off x="558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7" name="Oval 77"/>
            <p:cNvSpPr>
              <a:spLocks noChangeArrowheads="1"/>
            </p:cNvSpPr>
            <p:nvPr/>
          </p:nvSpPr>
          <p:spPr bwMode="auto">
            <a:xfrm>
              <a:off x="558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8" name="Line 78"/>
            <p:cNvSpPr>
              <a:spLocks noChangeShapeType="1"/>
            </p:cNvSpPr>
            <p:nvPr/>
          </p:nvSpPr>
          <p:spPr bwMode="auto">
            <a:xfrm>
              <a:off x="705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79"/>
            <p:cNvSpPr>
              <a:spLocks noChangeShapeType="1"/>
            </p:cNvSpPr>
            <p:nvPr/>
          </p:nvSpPr>
          <p:spPr bwMode="auto">
            <a:xfrm>
              <a:off x="705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Oval 80"/>
            <p:cNvSpPr>
              <a:spLocks noChangeArrowheads="1"/>
            </p:cNvSpPr>
            <p:nvPr/>
          </p:nvSpPr>
          <p:spPr bwMode="auto">
            <a:xfrm>
              <a:off x="1271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1" name="Oval 81"/>
            <p:cNvSpPr>
              <a:spLocks noChangeArrowheads="1"/>
            </p:cNvSpPr>
            <p:nvPr/>
          </p:nvSpPr>
          <p:spPr bwMode="auto">
            <a:xfrm>
              <a:off x="1271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2" name="Oval 82"/>
            <p:cNvSpPr>
              <a:spLocks noChangeArrowheads="1"/>
            </p:cNvSpPr>
            <p:nvPr/>
          </p:nvSpPr>
          <p:spPr bwMode="auto">
            <a:xfrm>
              <a:off x="1271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3" name="Line 83"/>
            <p:cNvSpPr>
              <a:spLocks noChangeShapeType="1"/>
            </p:cNvSpPr>
            <p:nvPr/>
          </p:nvSpPr>
          <p:spPr bwMode="auto">
            <a:xfrm>
              <a:off x="1418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84"/>
            <p:cNvSpPr>
              <a:spLocks noChangeShapeType="1"/>
            </p:cNvSpPr>
            <p:nvPr/>
          </p:nvSpPr>
          <p:spPr bwMode="auto">
            <a:xfrm>
              <a:off x="1418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Oval 85"/>
            <p:cNvSpPr>
              <a:spLocks noChangeArrowheads="1"/>
            </p:cNvSpPr>
            <p:nvPr/>
          </p:nvSpPr>
          <p:spPr bwMode="auto">
            <a:xfrm>
              <a:off x="198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6" name="Oval 86"/>
            <p:cNvSpPr>
              <a:spLocks noChangeArrowheads="1"/>
            </p:cNvSpPr>
            <p:nvPr/>
          </p:nvSpPr>
          <p:spPr bwMode="auto">
            <a:xfrm>
              <a:off x="198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7" name="Oval 87"/>
            <p:cNvSpPr>
              <a:spLocks noChangeArrowheads="1"/>
            </p:cNvSpPr>
            <p:nvPr/>
          </p:nvSpPr>
          <p:spPr bwMode="auto">
            <a:xfrm>
              <a:off x="198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8" name="Line 88"/>
            <p:cNvSpPr>
              <a:spLocks noChangeShapeType="1"/>
            </p:cNvSpPr>
            <p:nvPr/>
          </p:nvSpPr>
          <p:spPr bwMode="auto">
            <a:xfrm>
              <a:off x="213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89"/>
            <p:cNvSpPr>
              <a:spLocks noChangeShapeType="1"/>
            </p:cNvSpPr>
            <p:nvPr/>
          </p:nvSpPr>
          <p:spPr bwMode="auto">
            <a:xfrm>
              <a:off x="213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Oval 90"/>
            <p:cNvSpPr>
              <a:spLocks noChangeArrowheads="1"/>
            </p:cNvSpPr>
            <p:nvPr/>
          </p:nvSpPr>
          <p:spPr bwMode="auto">
            <a:xfrm>
              <a:off x="2699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1" name="Oval 91"/>
            <p:cNvSpPr>
              <a:spLocks noChangeArrowheads="1"/>
            </p:cNvSpPr>
            <p:nvPr/>
          </p:nvSpPr>
          <p:spPr bwMode="auto">
            <a:xfrm>
              <a:off x="2699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2" name="Oval 92"/>
            <p:cNvSpPr>
              <a:spLocks noChangeArrowheads="1"/>
            </p:cNvSpPr>
            <p:nvPr/>
          </p:nvSpPr>
          <p:spPr bwMode="auto">
            <a:xfrm>
              <a:off x="2699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3" name="Line 93"/>
            <p:cNvSpPr>
              <a:spLocks noChangeShapeType="1"/>
            </p:cNvSpPr>
            <p:nvPr/>
          </p:nvSpPr>
          <p:spPr bwMode="auto">
            <a:xfrm>
              <a:off x="2846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94"/>
            <p:cNvSpPr>
              <a:spLocks noChangeShapeType="1"/>
            </p:cNvSpPr>
            <p:nvPr/>
          </p:nvSpPr>
          <p:spPr bwMode="auto">
            <a:xfrm>
              <a:off x="2846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Oval 95"/>
            <p:cNvSpPr>
              <a:spLocks noChangeArrowheads="1"/>
            </p:cNvSpPr>
            <p:nvPr/>
          </p:nvSpPr>
          <p:spPr bwMode="auto">
            <a:xfrm>
              <a:off x="377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6" name="Oval 96"/>
            <p:cNvSpPr>
              <a:spLocks noChangeArrowheads="1"/>
            </p:cNvSpPr>
            <p:nvPr/>
          </p:nvSpPr>
          <p:spPr bwMode="auto">
            <a:xfrm>
              <a:off x="377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7" name="Oval 97"/>
            <p:cNvSpPr>
              <a:spLocks noChangeArrowheads="1"/>
            </p:cNvSpPr>
            <p:nvPr/>
          </p:nvSpPr>
          <p:spPr bwMode="auto">
            <a:xfrm>
              <a:off x="377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8" name="Line 98"/>
            <p:cNvSpPr>
              <a:spLocks noChangeShapeType="1"/>
            </p:cNvSpPr>
            <p:nvPr/>
          </p:nvSpPr>
          <p:spPr bwMode="auto">
            <a:xfrm>
              <a:off x="392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99"/>
            <p:cNvSpPr>
              <a:spLocks noChangeShapeType="1"/>
            </p:cNvSpPr>
            <p:nvPr/>
          </p:nvSpPr>
          <p:spPr bwMode="auto">
            <a:xfrm>
              <a:off x="392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00"/>
            <p:cNvSpPr>
              <a:spLocks noChangeShapeType="1"/>
            </p:cNvSpPr>
            <p:nvPr/>
          </p:nvSpPr>
          <p:spPr bwMode="auto">
            <a:xfrm>
              <a:off x="156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01"/>
            <p:cNvSpPr>
              <a:spLocks noChangeShapeType="1"/>
            </p:cNvSpPr>
            <p:nvPr/>
          </p:nvSpPr>
          <p:spPr bwMode="auto">
            <a:xfrm>
              <a:off x="854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02"/>
            <p:cNvSpPr>
              <a:spLocks noChangeShapeType="1"/>
            </p:cNvSpPr>
            <p:nvPr/>
          </p:nvSpPr>
          <p:spPr bwMode="auto">
            <a:xfrm>
              <a:off x="228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03"/>
            <p:cNvSpPr>
              <a:spLocks noChangeShapeType="1"/>
            </p:cNvSpPr>
            <p:nvPr/>
          </p:nvSpPr>
          <p:spPr bwMode="auto">
            <a:xfrm>
              <a:off x="3209" y="2195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Text Box 104"/>
            <p:cNvSpPr txBox="1">
              <a:spLocks noChangeArrowheads="1"/>
            </p:cNvSpPr>
            <p:nvPr/>
          </p:nvSpPr>
          <p:spPr bwMode="auto">
            <a:xfrm>
              <a:off x="593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1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5" name="Text Box 105"/>
            <p:cNvSpPr txBox="1">
              <a:spLocks noChangeArrowheads="1"/>
            </p:cNvSpPr>
            <p:nvPr/>
          </p:nvSpPr>
          <p:spPr bwMode="auto">
            <a:xfrm>
              <a:off x="1300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2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6" name="Text Box 106"/>
            <p:cNvSpPr txBox="1">
              <a:spLocks noChangeArrowheads="1"/>
            </p:cNvSpPr>
            <p:nvPr/>
          </p:nvSpPr>
          <p:spPr bwMode="auto">
            <a:xfrm>
              <a:off x="2007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7" name="Text Box 107"/>
            <p:cNvSpPr txBox="1">
              <a:spLocks noChangeArrowheads="1"/>
            </p:cNvSpPr>
            <p:nvPr/>
          </p:nvSpPr>
          <p:spPr bwMode="auto">
            <a:xfrm>
              <a:off x="2734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4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138" name="Text Box 108"/>
            <p:cNvSpPr txBox="1">
              <a:spLocks noChangeArrowheads="1"/>
            </p:cNvSpPr>
            <p:nvPr/>
          </p:nvSpPr>
          <p:spPr bwMode="auto">
            <a:xfrm>
              <a:off x="3797" y="259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9" name="Text Box 109"/>
            <p:cNvSpPr txBox="1">
              <a:spLocks noChangeArrowheads="1"/>
            </p:cNvSpPr>
            <p:nvPr/>
          </p:nvSpPr>
          <p:spPr bwMode="auto">
            <a:xfrm>
              <a:off x="586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0" name="Text Box 110"/>
            <p:cNvSpPr txBox="1">
              <a:spLocks noChangeArrowheads="1"/>
            </p:cNvSpPr>
            <p:nvPr/>
          </p:nvSpPr>
          <p:spPr bwMode="auto">
            <a:xfrm>
              <a:off x="1293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1" name="Text Box 111"/>
            <p:cNvSpPr txBox="1">
              <a:spLocks noChangeArrowheads="1"/>
            </p:cNvSpPr>
            <p:nvPr/>
          </p:nvSpPr>
          <p:spPr bwMode="auto">
            <a:xfrm>
              <a:off x="200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2" name="Text Box 112"/>
            <p:cNvSpPr txBox="1">
              <a:spLocks noChangeArrowheads="1"/>
            </p:cNvSpPr>
            <p:nvPr/>
          </p:nvSpPr>
          <p:spPr bwMode="auto">
            <a:xfrm>
              <a:off x="2727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3" name="Text Box 113"/>
            <p:cNvSpPr txBox="1">
              <a:spLocks noChangeArrowheads="1"/>
            </p:cNvSpPr>
            <p:nvPr/>
          </p:nvSpPr>
          <p:spPr bwMode="auto">
            <a:xfrm>
              <a:off x="379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 err="1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 err="1">
                  <a:solidFill>
                    <a:srgbClr val="FF0000"/>
                  </a:solidFill>
                  <a:latin typeface="Helvetica" pitchFamily="34" charset="0"/>
                </a:rPr>
                <a:t>n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4" name="Text Box 114"/>
            <p:cNvSpPr txBox="1">
              <a:spLocks noChangeArrowheads="1"/>
            </p:cNvSpPr>
            <p:nvPr/>
          </p:nvSpPr>
          <p:spPr bwMode="auto">
            <a:xfrm>
              <a:off x="600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145" name="Text Box 115"/>
            <p:cNvSpPr txBox="1">
              <a:spLocks noChangeArrowheads="1"/>
            </p:cNvSpPr>
            <p:nvPr/>
          </p:nvSpPr>
          <p:spPr bwMode="auto">
            <a:xfrm>
              <a:off x="1307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6" name="Text Box 116"/>
            <p:cNvSpPr txBox="1">
              <a:spLocks noChangeArrowheads="1"/>
            </p:cNvSpPr>
            <p:nvPr/>
          </p:nvSpPr>
          <p:spPr bwMode="auto">
            <a:xfrm>
              <a:off x="201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7" name="Text Box 117"/>
            <p:cNvSpPr txBox="1">
              <a:spLocks noChangeArrowheads="1"/>
            </p:cNvSpPr>
            <p:nvPr/>
          </p:nvSpPr>
          <p:spPr bwMode="auto">
            <a:xfrm>
              <a:off x="2741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8" name="Text Box 118"/>
            <p:cNvSpPr txBox="1">
              <a:spLocks noChangeArrowheads="1"/>
            </p:cNvSpPr>
            <p:nvPr/>
          </p:nvSpPr>
          <p:spPr bwMode="auto">
            <a:xfrm>
              <a:off x="380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9" name="Line 119"/>
            <p:cNvSpPr>
              <a:spLocks noChangeShapeType="1"/>
            </p:cNvSpPr>
            <p:nvPr/>
          </p:nvSpPr>
          <p:spPr bwMode="auto">
            <a:xfrm>
              <a:off x="3582" y="2195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20"/>
            <p:cNvSpPr>
              <a:spLocks noChangeShapeType="1"/>
            </p:cNvSpPr>
            <p:nvPr/>
          </p:nvSpPr>
          <p:spPr bwMode="auto">
            <a:xfrm>
              <a:off x="2990" y="2195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" name="圆角矩形标注 50"/>
          <p:cNvSpPr/>
          <p:nvPr/>
        </p:nvSpPr>
        <p:spPr>
          <a:xfrm>
            <a:off x="1752600" y="1676400"/>
            <a:ext cx="6096000" cy="1828800"/>
          </a:xfrm>
          <a:prstGeom prst="wedgeRoundRectCallout">
            <a:avLst>
              <a:gd name="adj1" fmla="val -35159"/>
              <a:gd name="adj2" fmla="val 105592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lvl="1"/>
            <a:r>
              <a:rPr lang="en-US" altLang="zh-CN" sz="2400" b="1" dirty="0" smtClean="0">
                <a:solidFill>
                  <a:srgbClr val="FF0000"/>
                </a:solidFill>
              </a:rPr>
              <a:t>Recent fast solutions are only approximation methods: 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*Best Hidden Path </a:t>
            </a:r>
            <a:r>
              <a:rPr lang="en-US" altLang="zh-CN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dirty="0" err="1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Matsuzaki</a:t>
            </a:r>
            <a:r>
              <a:rPr lang="en-US" altLang="zh-CN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+ ACL 05]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*Best Marginal Path </a:t>
            </a:r>
            <a:r>
              <a:rPr lang="en-US" altLang="zh-CN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dirty="0" err="1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dirty="0" smtClean="0">
                <a:solidFill>
                  <a:srgbClr val="FF0000"/>
                </a:solidFill>
                <a:latin typeface="Kartika" pitchFamily="18" charset="0"/>
                <a:cs typeface="Kartika" pitchFamily="18" charset="0"/>
              </a:rPr>
              <a:t>+ CVPR 07]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0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Related work 1: Best hidden path (BHP)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sz="3300" dirty="0" smtClean="0"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Matsuzaki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ACL 05]</a:t>
            </a:r>
            <a:endParaRPr lang="zh-CN" altLang="en-US" sz="3300" dirty="0" smtClean="0">
              <a:latin typeface="Kartika" pitchFamily="18" charset="0"/>
              <a:ea typeface="宋体" pitchFamily="2" charset="-122"/>
              <a:cs typeface="Kartika" pitchFamily="18" charset="0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89" grpId="0" animBg="1"/>
      <p:bldP spid="90" grpId="0" animBg="1"/>
      <p:bldP spid="91" grpId="0" animBg="1"/>
      <p:bldP spid="92" grpId="0" animBg="1"/>
      <p:bldP spid="88" grpId="0" animBg="1"/>
      <p:bldP spid="87" grpId="0"/>
      <p:bldP spid="93" grpId="0"/>
      <p:bldP spid="94" grpId="0"/>
      <p:bldP spid="95" grpId="0"/>
      <p:bldP spid="96" grpId="0"/>
      <p:bldP spid="97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Related work 1: Best hidden path (BHP)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sz="3300" dirty="0" smtClean="0">
                <a:latin typeface="Kartika" pitchFamily="18" charset="0"/>
                <a:ea typeface="宋体" charset="-122"/>
                <a:cs typeface="Kartika" pitchFamily="18" charset="0"/>
              </a:rPr>
              <a:t>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Matsuzaki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ACL 05]</a:t>
            </a:r>
            <a:endParaRPr lang="zh-CN" altLang="en-US" sz="3300" dirty="0" smtClean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直接连接符 45"/>
          <p:cNvCxnSpPr>
            <a:stCxn id="11278" idx="6"/>
            <a:endCxn id="89" idx="2"/>
          </p:cNvCxnSpPr>
          <p:nvPr/>
        </p:nvCxnSpPr>
        <p:spPr>
          <a:xfrm>
            <a:off x="1847850" y="2162175"/>
            <a:ext cx="1185863" cy="5715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89" idx="6"/>
            <a:endCxn id="11289" idx="2"/>
          </p:cNvCxnSpPr>
          <p:nvPr/>
        </p:nvCxnSpPr>
        <p:spPr>
          <a:xfrm flipV="1">
            <a:off x="3205163" y="1590675"/>
            <a:ext cx="1114425" cy="1143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>
            <a:stCxn id="11289" idx="6"/>
            <a:endCxn id="11299" idx="2"/>
          </p:cNvCxnSpPr>
          <p:nvPr/>
        </p:nvCxnSpPr>
        <p:spPr>
          <a:xfrm>
            <a:off x="4491038" y="1590675"/>
            <a:ext cx="1114425" cy="28575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1299" idx="6"/>
            <a:endCxn id="11303" idx="2"/>
          </p:cNvCxnSpPr>
          <p:nvPr/>
        </p:nvCxnSpPr>
        <p:spPr>
          <a:xfrm flipV="1">
            <a:off x="5776913" y="2733675"/>
            <a:ext cx="1185862" cy="17145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圆角矩形标注 53"/>
          <p:cNvSpPr/>
          <p:nvPr/>
        </p:nvSpPr>
        <p:spPr>
          <a:xfrm>
            <a:off x="1143000" y="2819400"/>
            <a:ext cx="6781800" cy="1295400"/>
          </a:xfrm>
          <a:prstGeom prst="wedgeRoundRectCallout">
            <a:avLst>
              <a:gd name="adj1" fmla="val 17472"/>
              <a:gd name="adj2" fmla="val 20437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Result: </a:t>
            </a:r>
          </a:p>
          <a:p>
            <a:pPr algn="ctr"/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NoSeg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endParaRPr lang="en-US" altLang="zh-CN" sz="2500" b="1" dirty="0">
              <a:solidFill>
                <a:schemeClr val="tx1"/>
              </a:solidFill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Related work 2: Best marginal path (BMP)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 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CVPR 07]</a:t>
            </a:r>
            <a:endParaRPr lang="zh-CN" altLang="en-US" sz="3300" dirty="0" smtClean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53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55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56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57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8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59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0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1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2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3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4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5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6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7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68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69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0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1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2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3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4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5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6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7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8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79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0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1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2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3" name="椭圆 82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4" name="椭圆 83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5" name="椭圆 84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6" name="椭圆 8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98" name="椭圆 9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sz="3000" u="sng" dirty="0" smtClean="0">
                <a:solidFill>
                  <a:srgbClr val="FF0000"/>
                </a:solidFill>
              </a:rPr>
              <a:t>Introduction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Related Work &amp; Motivations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Our proposals</a:t>
            </a:r>
            <a:endParaRPr lang="en-US" altLang="ja-JP" sz="2200" dirty="0" smtClean="0"/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Experiments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Conclusions</a:t>
            </a:r>
            <a:endParaRPr lang="ja-JP" alt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09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Related work 2: Best marginal path (BMP)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 [</a:t>
            </a:r>
            <a:r>
              <a:rPr lang="en-US" altLang="zh-CN" sz="3300" dirty="0" err="1" smtClean="0"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+ CVPR 07]</a:t>
            </a:r>
            <a:endParaRPr lang="zh-CN" altLang="en-US" sz="3300" dirty="0" smtClean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  0.1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3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0.6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5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  0.2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6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7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8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59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0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1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2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3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4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5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0.4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6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7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8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9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0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1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2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3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4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5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0.7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6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7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8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9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0.5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0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1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2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3" name="椭圆 82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0.5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4" name="椭圆 83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0.3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5" name="椭圆 84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6" name="椭圆 8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98" name="椭圆 9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0.0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椭圆 7"/>
          <p:cNvSpPr>
            <a:spLocks noChangeAspect="1" noChangeArrowheads="1"/>
          </p:cNvSpPr>
          <p:nvPr/>
        </p:nvSpPr>
        <p:spPr bwMode="auto">
          <a:xfrm>
            <a:off x="1447800" y="1295400"/>
            <a:ext cx="952500" cy="1981200"/>
          </a:xfrm>
          <a:prstGeom prst="ellips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06" name="椭圆 7"/>
          <p:cNvSpPr>
            <a:spLocks noChangeAspect="1" noChangeArrowheads="1"/>
          </p:cNvSpPr>
          <p:nvPr/>
        </p:nvSpPr>
        <p:spPr bwMode="auto">
          <a:xfrm>
            <a:off x="2781300" y="1295400"/>
            <a:ext cx="952500" cy="1981200"/>
          </a:xfrm>
          <a:prstGeom prst="ellips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07" name="椭圆 7"/>
          <p:cNvSpPr>
            <a:spLocks noChangeAspect="1" noChangeArrowheads="1"/>
          </p:cNvSpPr>
          <p:nvPr/>
        </p:nvSpPr>
        <p:spPr bwMode="auto">
          <a:xfrm>
            <a:off x="4114800" y="1295400"/>
            <a:ext cx="952500" cy="1981200"/>
          </a:xfrm>
          <a:prstGeom prst="ellips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08" name="椭圆 7"/>
          <p:cNvSpPr>
            <a:spLocks noChangeAspect="1" noChangeArrowheads="1"/>
          </p:cNvSpPr>
          <p:nvPr/>
        </p:nvSpPr>
        <p:spPr bwMode="auto">
          <a:xfrm>
            <a:off x="5372100" y="3429000"/>
            <a:ext cx="952500" cy="1981200"/>
          </a:xfrm>
          <a:prstGeom prst="ellips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09" name="椭圆 7"/>
          <p:cNvSpPr>
            <a:spLocks noChangeAspect="1" noChangeArrowheads="1"/>
          </p:cNvSpPr>
          <p:nvPr/>
        </p:nvSpPr>
        <p:spPr bwMode="auto">
          <a:xfrm>
            <a:off x="6743700" y="1295400"/>
            <a:ext cx="952500" cy="1981200"/>
          </a:xfrm>
          <a:prstGeom prst="ellips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0" name="圆角矩形标注 109"/>
          <p:cNvSpPr/>
          <p:nvPr/>
        </p:nvSpPr>
        <p:spPr>
          <a:xfrm>
            <a:off x="1143000" y="2819400"/>
            <a:ext cx="6781800" cy="1295400"/>
          </a:xfrm>
          <a:prstGeom prst="wedgeRoundRectCallout">
            <a:avLst>
              <a:gd name="adj1" fmla="val 17472"/>
              <a:gd name="adj2" fmla="val 204371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endParaRPr lang="en-US" altLang="zh-CN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Result: </a:t>
            </a:r>
          </a:p>
          <a:p>
            <a:pPr algn="ctr"/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NoSeg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</a:rPr>
              <a:t>Seg</a:t>
            </a:r>
            <a:endParaRPr lang="en-US" altLang="zh-CN" sz="2500" b="1" dirty="0">
              <a:solidFill>
                <a:schemeClr val="tx1"/>
              </a:solidFill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dirty="0" smtClean="0"/>
              <a:t>Our target</a:t>
            </a:r>
            <a:endParaRPr lang="en-US" altLang="zh-CN" sz="2000" dirty="0" smtClean="0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28600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Prob</a:t>
            </a:r>
            <a:r>
              <a:rPr lang="en-US" altLang="zh-CN" dirty="0" smtClean="0"/>
              <a:t>: Exact inference (find the sequence with max probability) is </a:t>
            </a:r>
            <a:r>
              <a:rPr lang="en-US" altLang="zh-CN" dirty="0" smtClean="0">
                <a:solidFill>
                  <a:srgbClr val="FF0000"/>
                </a:solidFill>
              </a:rPr>
              <a:t>NP-hard!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no fast solution existing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066800" y="2081213"/>
            <a:ext cx="5094287" cy="1804987"/>
            <a:chOff x="558" y="1503"/>
            <a:chExt cx="3509" cy="1393"/>
          </a:xfrm>
        </p:grpSpPr>
        <p:sp>
          <p:nvSpPr>
            <p:cNvPr id="105" name="Oval 75"/>
            <p:cNvSpPr>
              <a:spLocks noChangeArrowheads="1"/>
            </p:cNvSpPr>
            <p:nvPr/>
          </p:nvSpPr>
          <p:spPr bwMode="auto">
            <a:xfrm>
              <a:off x="558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6" name="Oval 76"/>
            <p:cNvSpPr>
              <a:spLocks noChangeArrowheads="1"/>
            </p:cNvSpPr>
            <p:nvPr/>
          </p:nvSpPr>
          <p:spPr bwMode="auto">
            <a:xfrm>
              <a:off x="558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7" name="Oval 77"/>
            <p:cNvSpPr>
              <a:spLocks noChangeArrowheads="1"/>
            </p:cNvSpPr>
            <p:nvPr/>
          </p:nvSpPr>
          <p:spPr bwMode="auto">
            <a:xfrm>
              <a:off x="558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08" name="Line 78"/>
            <p:cNvSpPr>
              <a:spLocks noChangeShapeType="1"/>
            </p:cNvSpPr>
            <p:nvPr/>
          </p:nvSpPr>
          <p:spPr bwMode="auto">
            <a:xfrm>
              <a:off x="705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79"/>
            <p:cNvSpPr>
              <a:spLocks noChangeShapeType="1"/>
            </p:cNvSpPr>
            <p:nvPr/>
          </p:nvSpPr>
          <p:spPr bwMode="auto">
            <a:xfrm>
              <a:off x="705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Oval 80"/>
            <p:cNvSpPr>
              <a:spLocks noChangeArrowheads="1"/>
            </p:cNvSpPr>
            <p:nvPr/>
          </p:nvSpPr>
          <p:spPr bwMode="auto">
            <a:xfrm>
              <a:off x="1271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1" name="Oval 81"/>
            <p:cNvSpPr>
              <a:spLocks noChangeArrowheads="1"/>
            </p:cNvSpPr>
            <p:nvPr/>
          </p:nvSpPr>
          <p:spPr bwMode="auto">
            <a:xfrm>
              <a:off x="1271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2" name="Oval 82"/>
            <p:cNvSpPr>
              <a:spLocks noChangeArrowheads="1"/>
            </p:cNvSpPr>
            <p:nvPr/>
          </p:nvSpPr>
          <p:spPr bwMode="auto">
            <a:xfrm>
              <a:off x="1271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3" name="Line 83"/>
            <p:cNvSpPr>
              <a:spLocks noChangeShapeType="1"/>
            </p:cNvSpPr>
            <p:nvPr/>
          </p:nvSpPr>
          <p:spPr bwMode="auto">
            <a:xfrm>
              <a:off x="1418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Line 84"/>
            <p:cNvSpPr>
              <a:spLocks noChangeShapeType="1"/>
            </p:cNvSpPr>
            <p:nvPr/>
          </p:nvSpPr>
          <p:spPr bwMode="auto">
            <a:xfrm>
              <a:off x="1418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Oval 85"/>
            <p:cNvSpPr>
              <a:spLocks noChangeArrowheads="1"/>
            </p:cNvSpPr>
            <p:nvPr/>
          </p:nvSpPr>
          <p:spPr bwMode="auto">
            <a:xfrm>
              <a:off x="198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6" name="Oval 86"/>
            <p:cNvSpPr>
              <a:spLocks noChangeArrowheads="1"/>
            </p:cNvSpPr>
            <p:nvPr/>
          </p:nvSpPr>
          <p:spPr bwMode="auto">
            <a:xfrm>
              <a:off x="198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7" name="Oval 87"/>
            <p:cNvSpPr>
              <a:spLocks noChangeArrowheads="1"/>
            </p:cNvSpPr>
            <p:nvPr/>
          </p:nvSpPr>
          <p:spPr bwMode="auto">
            <a:xfrm>
              <a:off x="198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18" name="Line 88"/>
            <p:cNvSpPr>
              <a:spLocks noChangeShapeType="1"/>
            </p:cNvSpPr>
            <p:nvPr/>
          </p:nvSpPr>
          <p:spPr bwMode="auto">
            <a:xfrm>
              <a:off x="213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Line 89"/>
            <p:cNvSpPr>
              <a:spLocks noChangeShapeType="1"/>
            </p:cNvSpPr>
            <p:nvPr/>
          </p:nvSpPr>
          <p:spPr bwMode="auto">
            <a:xfrm>
              <a:off x="213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Oval 90"/>
            <p:cNvSpPr>
              <a:spLocks noChangeArrowheads="1"/>
            </p:cNvSpPr>
            <p:nvPr/>
          </p:nvSpPr>
          <p:spPr bwMode="auto">
            <a:xfrm>
              <a:off x="2699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1" name="Oval 91"/>
            <p:cNvSpPr>
              <a:spLocks noChangeArrowheads="1"/>
            </p:cNvSpPr>
            <p:nvPr/>
          </p:nvSpPr>
          <p:spPr bwMode="auto">
            <a:xfrm>
              <a:off x="2699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2" name="Oval 92"/>
            <p:cNvSpPr>
              <a:spLocks noChangeArrowheads="1"/>
            </p:cNvSpPr>
            <p:nvPr/>
          </p:nvSpPr>
          <p:spPr bwMode="auto">
            <a:xfrm>
              <a:off x="2699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3" name="Line 93"/>
            <p:cNvSpPr>
              <a:spLocks noChangeShapeType="1"/>
            </p:cNvSpPr>
            <p:nvPr/>
          </p:nvSpPr>
          <p:spPr bwMode="auto">
            <a:xfrm>
              <a:off x="2846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Line 94"/>
            <p:cNvSpPr>
              <a:spLocks noChangeShapeType="1"/>
            </p:cNvSpPr>
            <p:nvPr/>
          </p:nvSpPr>
          <p:spPr bwMode="auto">
            <a:xfrm>
              <a:off x="2846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Oval 95"/>
            <p:cNvSpPr>
              <a:spLocks noChangeArrowheads="1"/>
            </p:cNvSpPr>
            <p:nvPr/>
          </p:nvSpPr>
          <p:spPr bwMode="auto">
            <a:xfrm>
              <a:off x="3773" y="151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6" name="Oval 96"/>
            <p:cNvSpPr>
              <a:spLocks noChangeArrowheads="1"/>
            </p:cNvSpPr>
            <p:nvPr/>
          </p:nvSpPr>
          <p:spPr bwMode="auto">
            <a:xfrm>
              <a:off x="3773" y="2056"/>
              <a:ext cx="294" cy="3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7" name="Oval 97"/>
            <p:cNvSpPr>
              <a:spLocks noChangeArrowheads="1"/>
            </p:cNvSpPr>
            <p:nvPr/>
          </p:nvSpPr>
          <p:spPr bwMode="auto">
            <a:xfrm>
              <a:off x="3773" y="2596"/>
              <a:ext cx="294" cy="300"/>
            </a:xfrm>
            <a:prstGeom prst="ellipse">
              <a:avLst/>
            </a:prstGeom>
            <a:solidFill>
              <a:srgbClr val="DDDDDD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zh-CN">
                <a:latin typeface="Helvetica" pitchFamily="34" charset="0"/>
              </a:endParaRPr>
            </a:p>
          </p:txBody>
        </p:sp>
        <p:sp>
          <p:nvSpPr>
            <p:cNvPr id="128" name="Line 98"/>
            <p:cNvSpPr>
              <a:spLocks noChangeShapeType="1"/>
            </p:cNvSpPr>
            <p:nvPr/>
          </p:nvSpPr>
          <p:spPr bwMode="auto">
            <a:xfrm>
              <a:off x="3920" y="1817"/>
              <a:ext cx="0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Line 99"/>
            <p:cNvSpPr>
              <a:spLocks noChangeShapeType="1"/>
            </p:cNvSpPr>
            <p:nvPr/>
          </p:nvSpPr>
          <p:spPr bwMode="auto">
            <a:xfrm>
              <a:off x="3920" y="2359"/>
              <a:ext cx="0" cy="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Line 100"/>
            <p:cNvSpPr>
              <a:spLocks noChangeShapeType="1"/>
            </p:cNvSpPr>
            <p:nvPr/>
          </p:nvSpPr>
          <p:spPr bwMode="auto">
            <a:xfrm>
              <a:off x="156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Line 101"/>
            <p:cNvSpPr>
              <a:spLocks noChangeShapeType="1"/>
            </p:cNvSpPr>
            <p:nvPr/>
          </p:nvSpPr>
          <p:spPr bwMode="auto">
            <a:xfrm>
              <a:off x="854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Line 102"/>
            <p:cNvSpPr>
              <a:spLocks noChangeShapeType="1"/>
            </p:cNvSpPr>
            <p:nvPr/>
          </p:nvSpPr>
          <p:spPr bwMode="auto">
            <a:xfrm>
              <a:off x="2282" y="2197"/>
              <a:ext cx="4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Line 103"/>
            <p:cNvSpPr>
              <a:spLocks noChangeShapeType="1"/>
            </p:cNvSpPr>
            <p:nvPr/>
          </p:nvSpPr>
          <p:spPr bwMode="auto">
            <a:xfrm>
              <a:off x="3209" y="2195"/>
              <a:ext cx="3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Text Box 104"/>
            <p:cNvSpPr txBox="1">
              <a:spLocks noChangeArrowheads="1"/>
            </p:cNvSpPr>
            <p:nvPr/>
          </p:nvSpPr>
          <p:spPr bwMode="auto">
            <a:xfrm>
              <a:off x="593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1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5" name="Text Box 105"/>
            <p:cNvSpPr txBox="1">
              <a:spLocks noChangeArrowheads="1"/>
            </p:cNvSpPr>
            <p:nvPr/>
          </p:nvSpPr>
          <p:spPr bwMode="auto">
            <a:xfrm>
              <a:off x="1300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2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6" name="Text Box 106"/>
            <p:cNvSpPr txBox="1">
              <a:spLocks noChangeArrowheads="1"/>
            </p:cNvSpPr>
            <p:nvPr/>
          </p:nvSpPr>
          <p:spPr bwMode="auto">
            <a:xfrm>
              <a:off x="2007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3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7" name="Text Box 107"/>
            <p:cNvSpPr txBox="1">
              <a:spLocks noChangeArrowheads="1"/>
            </p:cNvSpPr>
            <p:nvPr/>
          </p:nvSpPr>
          <p:spPr bwMode="auto">
            <a:xfrm>
              <a:off x="2734" y="259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Helvetica" pitchFamily="34" charset="0"/>
                </a:rPr>
                <a:t>x</a:t>
              </a:r>
              <a:r>
                <a:rPr lang="en-US" altLang="zh-CN" b="1" baseline="-25000" dirty="0">
                  <a:latin typeface="Helvetica" pitchFamily="34" charset="0"/>
                </a:rPr>
                <a:t>4</a:t>
              </a:r>
              <a:endParaRPr lang="en-US" altLang="zh-CN" b="1" dirty="0">
                <a:latin typeface="Helvetica" pitchFamily="34" charset="0"/>
              </a:endParaRPr>
            </a:p>
          </p:txBody>
        </p:sp>
        <p:sp>
          <p:nvSpPr>
            <p:cNvPr id="138" name="Text Box 108"/>
            <p:cNvSpPr txBox="1">
              <a:spLocks noChangeArrowheads="1"/>
            </p:cNvSpPr>
            <p:nvPr/>
          </p:nvSpPr>
          <p:spPr bwMode="auto">
            <a:xfrm>
              <a:off x="3797" y="2592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 i="1">
                  <a:latin typeface="Helvetica" pitchFamily="34" charset="0"/>
                </a:rPr>
                <a:t>x</a:t>
              </a:r>
              <a:r>
                <a:rPr lang="en-US" altLang="zh-CN" b="1" baseline="-25000">
                  <a:latin typeface="Helvetica" pitchFamily="34" charset="0"/>
                </a:rPr>
                <a:t>n</a:t>
              </a:r>
              <a:endParaRPr lang="en-US" altLang="zh-CN" b="1">
                <a:latin typeface="Helvetica" pitchFamily="34" charset="0"/>
              </a:endParaRPr>
            </a:p>
          </p:txBody>
        </p:sp>
        <p:sp>
          <p:nvSpPr>
            <p:cNvPr id="139" name="Text Box 109"/>
            <p:cNvSpPr txBox="1">
              <a:spLocks noChangeArrowheads="1"/>
            </p:cNvSpPr>
            <p:nvPr/>
          </p:nvSpPr>
          <p:spPr bwMode="auto">
            <a:xfrm>
              <a:off x="586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1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0" name="Text Box 110"/>
            <p:cNvSpPr txBox="1">
              <a:spLocks noChangeArrowheads="1"/>
            </p:cNvSpPr>
            <p:nvPr/>
          </p:nvSpPr>
          <p:spPr bwMode="auto">
            <a:xfrm>
              <a:off x="1293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2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1" name="Text Box 111"/>
            <p:cNvSpPr txBox="1">
              <a:spLocks noChangeArrowheads="1"/>
            </p:cNvSpPr>
            <p:nvPr/>
          </p:nvSpPr>
          <p:spPr bwMode="auto">
            <a:xfrm>
              <a:off x="200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3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2" name="Text Box 112"/>
            <p:cNvSpPr txBox="1">
              <a:spLocks noChangeArrowheads="1"/>
            </p:cNvSpPr>
            <p:nvPr/>
          </p:nvSpPr>
          <p:spPr bwMode="auto">
            <a:xfrm>
              <a:off x="2727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>
                  <a:solidFill>
                    <a:srgbClr val="FF0000"/>
                  </a:solidFill>
                  <a:latin typeface="Helvetica" pitchFamily="34" charset="0"/>
                </a:rPr>
                <a:t>4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3" name="Text Box 113"/>
            <p:cNvSpPr txBox="1">
              <a:spLocks noChangeArrowheads="1"/>
            </p:cNvSpPr>
            <p:nvPr/>
          </p:nvSpPr>
          <p:spPr bwMode="auto">
            <a:xfrm>
              <a:off x="3790" y="2061"/>
              <a:ext cx="25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 err="1">
                  <a:solidFill>
                    <a:srgbClr val="FF0000"/>
                  </a:solidFill>
                  <a:latin typeface="Helvetica" pitchFamily="34" charset="0"/>
                </a:rPr>
                <a:t>h</a:t>
              </a:r>
              <a:r>
                <a:rPr lang="en-US" altLang="zh-CN" baseline="-25000" dirty="0" err="1">
                  <a:solidFill>
                    <a:srgbClr val="FF0000"/>
                  </a:solidFill>
                  <a:latin typeface="Helvetica" pitchFamily="34" charset="0"/>
                </a:rPr>
                <a:t>n</a:t>
              </a:r>
              <a:endParaRPr lang="en-US" altLang="zh-CN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144" name="Text Box 114"/>
            <p:cNvSpPr txBox="1">
              <a:spLocks noChangeArrowheads="1"/>
            </p:cNvSpPr>
            <p:nvPr/>
          </p:nvSpPr>
          <p:spPr bwMode="auto">
            <a:xfrm>
              <a:off x="600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 dirty="0">
                  <a:latin typeface="Helvetica" pitchFamily="34" charset="0"/>
                </a:rPr>
                <a:t>y</a:t>
              </a:r>
              <a:r>
                <a:rPr lang="en-US" altLang="zh-CN" baseline="-25000" dirty="0">
                  <a:latin typeface="Helvetica" pitchFamily="34" charset="0"/>
                </a:rPr>
                <a:t>1</a:t>
              </a:r>
              <a:endParaRPr lang="en-US" altLang="zh-CN" dirty="0">
                <a:latin typeface="Helvetica" pitchFamily="34" charset="0"/>
              </a:endParaRPr>
            </a:p>
          </p:txBody>
        </p:sp>
        <p:sp>
          <p:nvSpPr>
            <p:cNvPr id="145" name="Text Box 115"/>
            <p:cNvSpPr txBox="1">
              <a:spLocks noChangeArrowheads="1"/>
            </p:cNvSpPr>
            <p:nvPr/>
          </p:nvSpPr>
          <p:spPr bwMode="auto">
            <a:xfrm>
              <a:off x="1307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2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6" name="Text Box 116"/>
            <p:cNvSpPr txBox="1">
              <a:spLocks noChangeArrowheads="1"/>
            </p:cNvSpPr>
            <p:nvPr/>
          </p:nvSpPr>
          <p:spPr bwMode="auto">
            <a:xfrm>
              <a:off x="201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3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7" name="Text Box 117"/>
            <p:cNvSpPr txBox="1">
              <a:spLocks noChangeArrowheads="1"/>
            </p:cNvSpPr>
            <p:nvPr/>
          </p:nvSpPr>
          <p:spPr bwMode="auto">
            <a:xfrm>
              <a:off x="2741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4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8" name="Text Box 118"/>
            <p:cNvSpPr txBox="1">
              <a:spLocks noChangeArrowheads="1"/>
            </p:cNvSpPr>
            <p:nvPr/>
          </p:nvSpPr>
          <p:spPr bwMode="auto">
            <a:xfrm>
              <a:off x="3804" y="1503"/>
              <a:ext cx="2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i="1">
                  <a:latin typeface="Helvetica" pitchFamily="34" charset="0"/>
                </a:rPr>
                <a:t>y</a:t>
              </a:r>
              <a:r>
                <a:rPr lang="en-US" altLang="zh-CN" baseline="-25000">
                  <a:latin typeface="Helvetica" pitchFamily="34" charset="0"/>
                </a:rPr>
                <a:t>n</a:t>
              </a:r>
              <a:endParaRPr lang="en-US" altLang="zh-CN">
                <a:latin typeface="Helvetica" pitchFamily="34" charset="0"/>
              </a:endParaRPr>
            </a:p>
          </p:txBody>
        </p:sp>
        <p:sp>
          <p:nvSpPr>
            <p:cNvPr id="149" name="Line 119"/>
            <p:cNvSpPr>
              <a:spLocks noChangeShapeType="1"/>
            </p:cNvSpPr>
            <p:nvPr/>
          </p:nvSpPr>
          <p:spPr bwMode="auto">
            <a:xfrm>
              <a:off x="3582" y="2195"/>
              <a:ext cx="1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Line 120"/>
            <p:cNvSpPr>
              <a:spLocks noChangeShapeType="1"/>
            </p:cNvSpPr>
            <p:nvPr/>
          </p:nvSpPr>
          <p:spPr bwMode="auto">
            <a:xfrm>
              <a:off x="2990" y="2195"/>
              <a:ext cx="1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" name="圆角矩形标注 50"/>
          <p:cNvSpPr/>
          <p:nvPr/>
        </p:nvSpPr>
        <p:spPr>
          <a:xfrm>
            <a:off x="1752600" y="1676400"/>
            <a:ext cx="6096000" cy="1447800"/>
          </a:xfrm>
          <a:prstGeom prst="wedgeRoundRectCallout">
            <a:avLst>
              <a:gd name="adj1" fmla="val -36605"/>
              <a:gd name="adj2" fmla="val 13932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marL="914400" lvl="1" indent="-457200">
              <a:buAutoNum type="arabicParenR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Exact inference</a:t>
            </a:r>
          </a:p>
          <a:p>
            <a:pPr marL="914400" lvl="1" indent="-457200">
              <a:buAutoNum type="arabicParenR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Comparable speed </a:t>
            </a:r>
            <a:r>
              <a:rPr lang="en-US" altLang="zh-CN" sz="2400" dirty="0" smtClean="0">
                <a:solidFill>
                  <a:srgbClr val="FF0000"/>
                </a:solidFill>
              </a:rPr>
              <a:t>to existing approximation methods 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52" name="圆角矩形标注 51"/>
          <p:cNvSpPr/>
          <p:nvPr/>
        </p:nvSpPr>
        <p:spPr>
          <a:xfrm>
            <a:off x="2057400" y="4038600"/>
            <a:ext cx="5105400" cy="1981200"/>
          </a:xfrm>
          <a:prstGeom prst="wedgeRoundRectCallout">
            <a:avLst>
              <a:gd name="adj1" fmla="val -15460"/>
              <a:gd name="adj2" fmla="val 5037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marL="914400" lvl="1" indent="-457200"/>
            <a:r>
              <a:rPr lang="en-US" altLang="zh-CN" sz="2400" dirty="0" smtClean="0">
                <a:solidFill>
                  <a:srgbClr val="FF0000"/>
                </a:solidFill>
              </a:rPr>
              <a:t>Challenge/Difficulty:</a:t>
            </a:r>
          </a:p>
          <a:p>
            <a:pPr marL="914400" lvl="1" indent="-457200"/>
            <a:r>
              <a:rPr lang="en-US" altLang="zh-CN" sz="2400" b="1" dirty="0" smtClean="0">
                <a:solidFill>
                  <a:srgbClr val="FF0000"/>
                </a:solidFill>
              </a:rPr>
              <a:t>Exact &amp; practically-fast solution on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an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NP-hard problem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0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51" grpId="0" uiExpand="1" build="allAtOnce" animBg="1"/>
      <p:bldP spid="5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Introduction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Related Work &amp; Motivations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u="sng" dirty="0" smtClean="0">
                <a:solidFill>
                  <a:srgbClr val="FF0000"/>
                </a:solidFill>
              </a:rPr>
              <a:t>Our proposals</a:t>
            </a:r>
            <a:endParaRPr lang="en-US" altLang="ja-JP" sz="2200" dirty="0" smtClean="0"/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Experiments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Conclusions</a:t>
            </a:r>
            <a:endParaRPr lang="ja-JP" alt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094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Essential ideas </a:t>
            </a:r>
            <a:br>
              <a:rPr lang="en-US" altLang="zh-CN" dirty="0" smtClean="0"/>
            </a:br>
            <a:r>
              <a:rPr lang="en-US" altLang="zh-CN" sz="2200" dirty="0" smtClean="0">
                <a:latin typeface="Kartika" pitchFamily="18" charset="0"/>
                <a:cs typeface="Kartika" pitchFamily="18" charset="0"/>
              </a:rPr>
              <a:t>[Sun+ EACL 09]</a:t>
            </a:r>
            <a:endParaRPr lang="zh-CN" altLang="en-US" sz="2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Fast &amp; exact inference </a:t>
            </a:r>
            <a:r>
              <a:rPr lang="en-US" altLang="zh-CN" dirty="0" smtClean="0"/>
              <a:t>from a key observation</a:t>
            </a:r>
            <a:endParaRPr lang="en-US" altLang="zh-CN" dirty="0" smtClean="0">
              <a:latin typeface="Kartika" pitchFamily="18" charset="0"/>
              <a:cs typeface="Kartika" pitchFamily="18" charset="0"/>
            </a:endParaRPr>
          </a:p>
          <a:p>
            <a:endParaRPr lang="en-US" altLang="zh-CN" sz="1000" dirty="0" smtClean="0"/>
          </a:p>
          <a:p>
            <a:pPr lvl="1"/>
            <a:r>
              <a:rPr lang="en-US" altLang="zh-CN" sz="3000" dirty="0" smtClean="0"/>
              <a:t>A key observation on prob. Distribution</a:t>
            </a:r>
          </a:p>
          <a:p>
            <a:pPr lvl="1"/>
            <a:endParaRPr lang="en-US" altLang="zh-CN" sz="1000" dirty="0" smtClean="0"/>
          </a:p>
          <a:p>
            <a:pPr lvl="1"/>
            <a:r>
              <a:rPr lang="en-US" altLang="zh-CN" sz="3000" dirty="0" smtClean="0">
                <a:solidFill>
                  <a:srgbClr val="FF0000"/>
                </a:solidFill>
              </a:rPr>
              <a:t>Dynamic</a:t>
            </a:r>
            <a:r>
              <a:rPr lang="en-US" altLang="zh-CN" sz="3000" dirty="0" smtClean="0"/>
              <a:t> top-n search</a:t>
            </a:r>
          </a:p>
          <a:p>
            <a:pPr lvl="1"/>
            <a:endParaRPr lang="en-US" altLang="zh-CN" sz="1000" dirty="0" smtClean="0"/>
          </a:p>
          <a:p>
            <a:pPr lvl="1"/>
            <a:r>
              <a:rPr lang="en-US" altLang="zh-CN" sz="3000" dirty="0" smtClean="0"/>
              <a:t>Fast decision on optimal result from top-n candidates</a:t>
            </a:r>
            <a:endParaRPr lang="zh-CN" alt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 observation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Natural problems (e.g., NLP problems) are not completely ambiguous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Normally, </a:t>
            </a:r>
            <a:r>
              <a:rPr lang="en-US" altLang="zh-CN" dirty="0" smtClean="0">
                <a:solidFill>
                  <a:srgbClr val="FF0000"/>
                </a:solidFill>
              </a:rPr>
              <a:t>Only a few </a:t>
            </a:r>
            <a:r>
              <a:rPr lang="en-US" altLang="zh-CN" dirty="0" smtClean="0"/>
              <a:t>result candidate are highly probable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Therefore, probability distribution on latent models could be </a:t>
            </a:r>
            <a:r>
              <a:rPr lang="en-US" altLang="zh-CN" dirty="0" smtClean="0">
                <a:solidFill>
                  <a:srgbClr val="FF0000"/>
                </a:solidFill>
              </a:rPr>
              <a:t>sharp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Key observation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Probability distribution on latent models is </a:t>
            </a:r>
            <a:r>
              <a:rPr lang="en-US" altLang="zh-CN" sz="3200" dirty="0" smtClean="0">
                <a:solidFill>
                  <a:srgbClr val="FF0000"/>
                </a:solidFill>
              </a:rPr>
              <a:t>sharp</a:t>
            </a:r>
            <a:endParaRPr lang="en-US" altLang="zh-CN" sz="2600" dirty="0" smtClean="0"/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609600" y="2966720"/>
          <a:ext cx="4876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60"/>
                <a:gridCol w="975360"/>
                <a:gridCol w="975360"/>
                <a:gridCol w="1090108"/>
                <a:gridCol w="860612"/>
              </a:tblGrid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These</a:t>
                      </a:r>
                      <a:r>
                        <a:rPr lang="en-US" altLang="zh-CN" sz="2300" baseline="0" dirty="0" smtClean="0"/>
                        <a:t> 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are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her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flowers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.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右大括号 16"/>
          <p:cNvSpPr/>
          <p:nvPr/>
        </p:nvSpPr>
        <p:spPr>
          <a:xfrm>
            <a:off x="6858000" y="3581400"/>
            <a:ext cx="3810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5638800" y="34290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0.2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5638800" y="38862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0.3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5638800" y="4292769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0.2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638800" y="4749969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0.1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5638800" y="51816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…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5638800" y="56388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…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7391400" y="3810000"/>
            <a:ext cx="99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0.8 </a:t>
            </a:r>
            <a:r>
              <a:rPr lang="en-US" altLang="zh-CN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</a:t>
            </a:r>
            <a:endParaRPr lang="en-US" altLang="zh-CN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0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Key observation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Probability distribution on latent models is </a:t>
            </a:r>
            <a:r>
              <a:rPr lang="en-US" altLang="zh-CN" sz="3200" dirty="0" smtClean="0">
                <a:solidFill>
                  <a:srgbClr val="FF0000"/>
                </a:solidFill>
              </a:rPr>
              <a:t>sharp</a:t>
            </a:r>
            <a:endParaRPr lang="en-US" altLang="zh-CN" sz="2600" dirty="0" smtClean="0"/>
          </a:p>
          <a:p>
            <a:endParaRPr lang="en-US" altLang="zh-CN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609600" y="2966720"/>
          <a:ext cx="48768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5360"/>
                <a:gridCol w="975360"/>
                <a:gridCol w="975360"/>
                <a:gridCol w="1090108"/>
                <a:gridCol w="860612"/>
              </a:tblGrid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These</a:t>
                      </a:r>
                      <a:r>
                        <a:rPr lang="en-US" altLang="zh-CN" sz="2300" baseline="0" dirty="0" smtClean="0"/>
                        <a:t> 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are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her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flowers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.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noSeg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err="1" smtClean="0"/>
                        <a:t>seg</a:t>
                      </a:r>
                      <a:endParaRPr lang="zh-CN" altLang="en-US" sz="2300" dirty="0"/>
                    </a:p>
                  </a:txBody>
                  <a:tcPr/>
                </a:tc>
              </a:tr>
              <a:tr h="425269"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300" dirty="0" smtClean="0"/>
                        <a:t>…</a:t>
                      </a:r>
                      <a:endParaRPr lang="zh-CN" altLang="en-US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右大括号 16"/>
          <p:cNvSpPr/>
          <p:nvPr/>
        </p:nvSpPr>
        <p:spPr>
          <a:xfrm>
            <a:off x="6553200" y="5410200"/>
            <a:ext cx="381000" cy="762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 Box 72"/>
          <p:cNvSpPr txBox="1">
            <a:spLocks noChangeArrowheads="1"/>
          </p:cNvSpPr>
          <p:nvPr/>
        </p:nvSpPr>
        <p:spPr bwMode="auto">
          <a:xfrm>
            <a:off x="5638800" y="34290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0.2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5638800" y="38862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0.3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5638800" y="4292769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0.2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638800" y="4749969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0.1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2"/>
          <p:cNvSpPr txBox="1">
            <a:spLocks noChangeArrowheads="1"/>
          </p:cNvSpPr>
          <p:nvPr/>
        </p:nvSpPr>
        <p:spPr bwMode="auto">
          <a:xfrm>
            <a:off x="5638800" y="51816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…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5638800" y="5638800"/>
            <a:ext cx="16764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P = …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6934200" y="5248870"/>
            <a:ext cx="18288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P(unknown)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zh-CN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0.2</a:t>
            </a:r>
            <a:endParaRPr lang="en-US" altLang="zh-CN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椭圆 7"/>
          <p:cNvSpPr>
            <a:spLocks noChangeAspect="1" noChangeArrowheads="1"/>
          </p:cNvSpPr>
          <p:nvPr/>
        </p:nvSpPr>
        <p:spPr bwMode="auto">
          <a:xfrm>
            <a:off x="5334000" y="3886200"/>
            <a:ext cx="17526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30" name="弧形 29"/>
          <p:cNvSpPr/>
          <p:nvPr/>
        </p:nvSpPr>
        <p:spPr>
          <a:xfrm>
            <a:off x="6477000" y="4267200"/>
            <a:ext cx="1371600" cy="2133600"/>
          </a:xfrm>
          <a:prstGeom prst="arc">
            <a:avLst/>
          </a:prstGeom>
          <a:ln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 Box 72"/>
          <p:cNvSpPr txBox="1">
            <a:spLocks noChangeArrowheads="1"/>
          </p:cNvSpPr>
          <p:nvPr/>
        </p:nvSpPr>
        <p:spPr bwMode="auto">
          <a:xfrm>
            <a:off x="7696200" y="4419600"/>
            <a:ext cx="137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compare</a:t>
            </a:r>
            <a:endParaRPr lang="en-US" altLang="zh-CN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1219200" y="1524000"/>
            <a:ext cx="6858000" cy="2057400"/>
          </a:xfrm>
          <a:prstGeom prst="wedgeRoundRectCallout">
            <a:avLst>
              <a:gd name="adj1" fmla="val 25583"/>
              <a:gd name="adj2" fmla="val 49748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marL="914400" lvl="1" indent="-457200"/>
            <a:endParaRPr lang="en-US" altLang="zh-CN" sz="24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Challenge: the number of </a:t>
            </a:r>
            <a:r>
              <a:rPr lang="en-US" altLang="zh-CN" sz="2400" b="1" i="1" dirty="0" smtClean="0">
                <a:solidFill>
                  <a:srgbClr val="FF0000"/>
                </a:solidFill>
              </a:rPr>
              <a:t>probable</a:t>
            </a:r>
            <a:r>
              <a:rPr lang="en-US" altLang="zh-CN" sz="2400" dirty="0" smtClean="0">
                <a:solidFill>
                  <a:srgbClr val="FF0000"/>
                </a:solidFill>
              </a:rPr>
              <a:t> candidates are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unknown &amp; changing</a:t>
            </a:r>
          </a:p>
          <a:p>
            <a:pPr marL="914400" lvl="1" indent="-457200">
              <a:buFont typeface="Arial" charset="0"/>
              <a:buChar char="•"/>
            </a:pPr>
            <a:endParaRPr lang="en-US" altLang="zh-CN" sz="10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endParaRPr lang="en-US" altLang="zh-CN" sz="500" b="1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Need a method which can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automatically adapt</a:t>
            </a:r>
            <a:r>
              <a:rPr lang="en-US" altLang="zh-CN" sz="2400" dirty="0" smtClean="0">
                <a:solidFill>
                  <a:srgbClr val="FF0000"/>
                </a:solidFill>
              </a:rPr>
              <a:t> itself on different cases</a:t>
            </a:r>
          </a:p>
          <a:p>
            <a:pPr marL="914400" lvl="1" indent="-457200">
              <a:buFont typeface="Arial" charset="0"/>
              <a:buChar char="•"/>
            </a:pPr>
            <a:endParaRPr lang="en-US" altLang="zh-CN" sz="2400" dirty="0" smtClean="0">
              <a:solidFill>
                <a:srgbClr val="FF000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02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/>
      <p:bldP spid="13" grpId="0" animBg="1"/>
      <p:bldP spid="30" grpId="0" animBg="1"/>
      <p:bldP spid="31" grpId="0"/>
      <p:bldP spid="16" grpId="0" uiExpand="1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charset="-122"/>
              </a:rPr>
              <a:t>A demo on lattice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89" grpId="0" animBg="1"/>
      <p:bldP spid="90" grpId="0" animBg="1"/>
      <p:bldP spid="91" grpId="0" animBg="1"/>
      <p:bldP spid="92" grpId="0" animBg="1"/>
      <p:bldP spid="88" grpId="0" animBg="1"/>
      <p:bldP spid="87" grpId="0"/>
      <p:bldP spid="93" grpId="0"/>
      <p:bldP spid="94" grpId="0"/>
      <p:bldP spid="95" grpId="0"/>
      <p:bldP spid="96" grpId="0"/>
      <p:bldP spid="97" grpId="0"/>
      <p:bldP spid="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(1) Admissible heuristics for A* search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(1) Admissible heuristics for A* search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h00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  h01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h02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  h03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h05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h10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h11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h13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h14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h15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h20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h22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h23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h24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h25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h30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h31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h32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h34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h35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h40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h41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h42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h43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h44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h12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h21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h33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h45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chemeClr val="bg1"/>
                </a:solidFill>
                <a:ea typeface="宋体" pitchFamily="2" charset="-122"/>
              </a:rPr>
              <a:t>h04</a:t>
            </a:r>
            <a:endParaRPr lang="zh-CN" altLang="en-US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直接连接符 51"/>
          <p:cNvCxnSpPr>
            <a:stCxn id="11297" idx="6"/>
            <a:endCxn id="11301" idx="2"/>
          </p:cNvCxnSpPr>
          <p:nvPr/>
        </p:nvCxnSpPr>
        <p:spPr>
          <a:xfrm flipV="1">
            <a:off x="5776913" y="1590675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1297" idx="6"/>
            <a:endCxn id="11302" idx="2"/>
          </p:cNvCxnSpPr>
          <p:nvPr/>
        </p:nvCxnSpPr>
        <p:spPr>
          <a:xfrm flipV="1">
            <a:off x="5776913" y="2162175"/>
            <a:ext cx="1185862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>
            <a:stCxn id="11297" idx="6"/>
            <a:endCxn id="11303" idx="2"/>
          </p:cNvCxnSpPr>
          <p:nvPr/>
        </p:nvCxnSpPr>
        <p:spPr>
          <a:xfrm>
            <a:off x="5776913" y="2733675"/>
            <a:ext cx="1185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11297" idx="6"/>
            <a:endCxn id="11304" idx="2"/>
          </p:cNvCxnSpPr>
          <p:nvPr/>
        </p:nvCxnSpPr>
        <p:spPr>
          <a:xfrm>
            <a:off x="5776913" y="2733675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11297" idx="6"/>
            <a:endCxn id="11305" idx="2"/>
          </p:cNvCxnSpPr>
          <p:nvPr/>
        </p:nvCxnSpPr>
        <p:spPr>
          <a:xfrm>
            <a:off x="5776913" y="2733675"/>
            <a:ext cx="1185862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1297" idx="6"/>
            <a:endCxn id="92" idx="2"/>
          </p:cNvCxnSpPr>
          <p:nvPr/>
        </p:nvCxnSpPr>
        <p:spPr>
          <a:xfrm>
            <a:off x="5776913" y="2733675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 flipV="1">
            <a:off x="4452938" y="1600200"/>
            <a:ext cx="1185862" cy="1143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4452938" y="2171700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4452938" y="2743200"/>
            <a:ext cx="1185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4452938" y="2743200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4452938" y="2743200"/>
            <a:ext cx="1185862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4452938" y="2743200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endCxn id="11289" idx="2"/>
          </p:cNvCxnSpPr>
          <p:nvPr/>
        </p:nvCxnSpPr>
        <p:spPr>
          <a:xfrm rot="5400000" flipH="1" flipV="1">
            <a:off x="3183732" y="1607344"/>
            <a:ext cx="1152525" cy="111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>
            <a:endCxn id="90" idx="2"/>
          </p:cNvCxnSpPr>
          <p:nvPr/>
        </p:nvCxnSpPr>
        <p:spPr>
          <a:xfrm flipV="1">
            <a:off x="3200400" y="2162175"/>
            <a:ext cx="1119188" cy="581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>
            <a:endCxn id="11291" idx="2"/>
          </p:cNvCxnSpPr>
          <p:nvPr/>
        </p:nvCxnSpPr>
        <p:spPr>
          <a:xfrm flipV="1">
            <a:off x="3200400" y="2733675"/>
            <a:ext cx="111918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>
            <a:endCxn id="11292" idx="2"/>
          </p:cNvCxnSpPr>
          <p:nvPr/>
        </p:nvCxnSpPr>
        <p:spPr>
          <a:xfrm rot="16200000" flipH="1">
            <a:off x="3193257" y="2750343"/>
            <a:ext cx="1133475" cy="111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>
            <a:endCxn id="11293" idx="2"/>
          </p:cNvCxnSpPr>
          <p:nvPr/>
        </p:nvCxnSpPr>
        <p:spPr>
          <a:xfrm rot="16200000" flipH="1">
            <a:off x="2907507" y="3036093"/>
            <a:ext cx="1704975" cy="11191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>
            <a:endCxn id="11294" idx="2"/>
          </p:cNvCxnSpPr>
          <p:nvPr/>
        </p:nvCxnSpPr>
        <p:spPr>
          <a:xfrm rot="16200000" flipH="1">
            <a:off x="2621757" y="3321843"/>
            <a:ext cx="2276475" cy="111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V="1">
            <a:off x="1862138" y="1600200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 flipV="1">
            <a:off x="1862138" y="2171700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1862138" y="2743200"/>
            <a:ext cx="1185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1862138" y="2743200"/>
            <a:ext cx="1185862" cy="1143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1862138" y="2743200"/>
            <a:ext cx="1185862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1862138" y="2743200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圆角矩形标注 80"/>
          <p:cNvSpPr/>
          <p:nvPr/>
        </p:nvSpPr>
        <p:spPr>
          <a:xfrm>
            <a:off x="2286000" y="4343400"/>
            <a:ext cx="4495800" cy="1066800"/>
          </a:xfrm>
          <a:prstGeom prst="wedgeRoundRectCallout">
            <a:avLst>
              <a:gd name="adj1" fmla="val 16009"/>
              <a:gd name="adj2" fmla="val 12187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500" dirty="0" smtClean="0">
                <a:solidFill>
                  <a:srgbClr val="FF0000"/>
                </a:solidFill>
              </a:rPr>
              <a:t>Viterbi </a:t>
            </a:r>
            <a:r>
              <a:rPr lang="en-US" altLang="zh-CN" sz="2500" dirty="0" err="1" smtClean="0">
                <a:solidFill>
                  <a:srgbClr val="FF0000"/>
                </a:solidFill>
              </a:rPr>
              <a:t>algo</a:t>
            </a:r>
            <a:r>
              <a:rPr lang="en-US" altLang="zh-CN" sz="2500" dirty="0" smtClean="0">
                <a:solidFill>
                  <a:srgbClr val="FF0000"/>
                </a:solidFill>
              </a:rPr>
              <a:t>. (Right to left)</a:t>
            </a:r>
            <a:endParaRPr lang="zh-CN" altLang="en-US" sz="2500" dirty="0">
              <a:solidFill>
                <a:srgbClr val="FF0000"/>
              </a:solidFill>
            </a:endParaRPr>
          </a:p>
        </p:txBody>
      </p:sp>
      <p:sp>
        <p:nvSpPr>
          <p:cNvPr id="83" name="Slide Number Placeholder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Latent dynamics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768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宋体" charset="-122"/>
              </a:rPr>
              <a:t>Latent-structures (latent dynamics here) are important in information processing</a:t>
            </a:r>
          </a:p>
          <a:p>
            <a:pPr lvl="1"/>
            <a:r>
              <a:rPr lang="en-US" altLang="zh-CN" dirty="0" smtClean="0">
                <a:ea typeface="宋体" charset="-122"/>
              </a:rPr>
              <a:t>Natural language processing</a:t>
            </a:r>
          </a:p>
          <a:p>
            <a:pPr lvl="1"/>
            <a:r>
              <a:rPr lang="en-US" altLang="zh-CN" dirty="0" smtClean="0">
                <a:ea typeface="宋体" charset="-122"/>
              </a:rPr>
              <a:t>Data mining</a:t>
            </a:r>
          </a:p>
          <a:p>
            <a:pPr lvl="1"/>
            <a:r>
              <a:rPr lang="en-US" altLang="zh-CN" dirty="0" smtClean="0">
                <a:ea typeface="宋体" charset="-122"/>
              </a:rPr>
              <a:t>Vision recognition</a:t>
            </a:r>
          </a:p>
          <a:p>
            <a:pPr lvl="1">
              <a:buNone/>
            </a:pPr>
            <a:endParaRPr lang="en-US" altLang="zh-CN" dirty="0" smtClean="0">
              <a:ea typeface="宋体" charset="-122"/>
            </a:endParaRPr>
          </a:p>
          <a:p>
            <a:r>
              <a:rPr lang="en-US" altLang="zh-CN" dirty="0" smtClean="0">
                <a:ea typeface="宋体" charset="-122"/>
              </a:rPr>
              <a:t>Modeling latent dynamics: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Latent-dynamic conditional random fields (LDCRF)</a:t>
            </a:r>
          </a:p>
          <a:p>
            <a:endParaRPr lang="en-US" altLang="zh-CN" dirty="0" smtClean="0">
              <a:ea typeface="宋体" charset="-122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964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(1) Admissible heuristics for A* search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h00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h03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h05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h13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h14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h15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h23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h24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h25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h30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h32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h34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h35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h40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h41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h42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h43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h44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h12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h21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h33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h45</a:t>
            </a:r>
            <a:endParaRPr lang="zh-CN" altLang="en-US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h04</a:t>
            </a:r>
            <a:endParaRPr lang="zh-CN" altLang="en-US" dirty="0" smtClean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(2) Find 1st latent path h1: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 A* search 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直接连接符 57"/>
          <p:cNvCxnSpPr>
            <a:stCxn id="11279" idx="6"/>
            <a:endCxn id="11287" idx="2"/>
          </p:cNvCxnSpPr>
          <p:nvPr/>
        </p:nvCxnSpPr>
        <p:spPr>
          <a:xfrm>
            <a:off x="1847850" y="2733675"/>
            <a:ext cx="1185863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11287" idx="6"/>
            <a:endCxn id="11291" idx="2"/>
          </p:cNvCxnSpPr>
          <p:nvPr/>
        </p:nvCxnSpPr>
        <p:spPr>
          <a:xfrm flipV="1">
            <a:off x="3205163" y="2733675"/>
            <a:ext cx="1114425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11291" idx="6"/>
            <a:endCxn id="11296" idx="2"/>
          </p:cNvCxnSpPr>
          <p:nvPr/>
        </p:nvCxnSpPr>
        <p:spPr>
          <a:xfrm flipV="1">
            <a:off x="4491038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6" idx="6"/>
            <a:endCxn id="11302" idx="2"/>
          </p:cNvCxnSpPr>
          <p:nvPr/>
        </p:nvCxnSpPr>
        <p:spPr>
          <a:xfrm>
            <a:off x="5776913" y="2162175"/>
            <a:ext cx="118586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  <p:bldP spid="1127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(3) Get y1 &amp; P(y1):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 Forward-Backward </a:t>
            </a:r>
            <a:r>
              <a:rPr lang="en-US" altLang="zh-CN" dirty="0" err="1" smtClean="0">
                <a:ea typeface="宋体" charset="-122"/>
              </a:rPr>
              <a:t>algo</a:t>
            </a:r>
            <a:r>
              <a:rPr lang="en-US" altLang="zh-CN" dirty="0" smtClean="0">
                <a:ea typeface="宋体" charset="-122"/>
              </a:rPr>
              <a:t>.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直接连接符 57"/>
          <p:cNvCxnSpPr>
            <a:stCxn id="11279" idx="6"/>
            <a:endCxn id="11287" idx="2"/>
          </p:cNvCxnSpPr>
          <p:nvPr/>
        </p:nvCxnSpPr>
        <p:spPr>
          <a:xfrm>
            <a:off x="1847850" y="2733675"/>
            <a:ext cx="1185863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11287" idx="6"/>
            <a:endCxn id="11291" idx="2"/>
          </p:cNvCxnSpPr>
          <p:nvPr/>
        </p:nvCxnSpPr>
        <p:spPr>
          <a:xfrm flipV="1">
            <a:off x="3205163" y="2733675"/>
            <a:ext cx="1114425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11291" idx="6"/>
            <a:endCxn id="11296" idx="2"/>
          </p:cNvCxnSpPr>
          <p:nvPr/>
        </p:nvCxnSpPr>
        <p:spPr>
          <a:xfrm flipV="1">
            <a:off x="4491038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6" idx="6"/>
            <a:endCxn id="11302" idx="2"/>
          </p:cNvCxnSpPr>
          <p:nvPr/>
        </p:nvCxnSpPr>
        <p:spPr>
          <a:xfrm>
            <a:off x="5776913" y="2162175"/>
            <a:ext cx="118586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(3) Get y1 &amp; P(y1):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 Forward-Backward </a:t>
            </a:r>
            <a:r>
              <a:rPr lang="en-US" altLang="zh-CN" dirty="0" err="1" smtClean="0">
                <a:ea typeface="宋体" charset="-122"/>
              </a:rPr>
              <a:t>algo</a:t>
            </a:r>
            <a:r>
              <a:rPr lang="en-US" altLang="zh-CN" dirty="0" smtClean="0">
                <a:ea typeface="宋体" charset="-122"/>
              </a:rPr>
              <a:t>.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直接连接符 57"/>
          <p:cNvCxnSpPr>
            <a:stCxn id="11279" idx="6"/>
            <a:endCxn id="11287" idx="2"/>
          </p:cNvCxnSpPr>
          <p:nvPr/>
        </p:nvCxnSpPr>
        <p:spPr>
          <a:xfrm>
            <a:off x="1847850" y="2733675"/>
            <a:ext cx="1185863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11287" idx="6"/>
            <a:endCxn id="11291" idx="2"/>
          </p:cNvCxnSpPr>
          <p:nvPr/>
        </p:nvCxnSpPr>
        <p:spPr>
          <a:xfrm flipV="1">
            <a:off x="3205163" y="2733675"/>
            <a:ext cx="1114425" cy="1714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11291" idx="6"/>
            <a:endCxn id="11296" idx="2"/>
          </p:cNvCxnSpPr>
          <p:nvPr/>
        </p:nvCxnSpPr>
        <p:spPr>
          <a:xfrm flipV="1">
            <a:off x="4491038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6" idx="6"/>
            <a:endCxn id="11302" idx="2"/>
          </p:cNvCxnSpPr>
          <p:nvPr/>
        </p:nvCxnSpPr>
        <p:spPr>
          <a:xfrm>
            <a:off x="5776913" y="2162175"/>
            <a:ext cx="1185862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1277" idx="6"/>
            <a:endCxn id="11286" idx="2"/>
          </p:cNvCxnSpPr>
          <p:nvPr/>
        </p:nvCxnSpPr>
        <p:spPr>
          <a:xfrm>
            <a:off x="1847850" y="1590675"/>
            <a:ext cx="1185863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stCxn id="11277" idx="6"/>
            <a:endCxn id="11287" idx="2"/>
          </p:cNvCxnSpPr>
          <p:nvPr/>
        </p:nvCxnSpPr>
        <p:spPr>
          <a:xfrm>
            <a:off x="1847850" y="1590675"/>
            <a:ext cx="1185863" cy="285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stCxn id="11277" idx="6"/>
            <a:endCxn id="11288" idx="2"/>
          </p:cNvCxnSpPr>
          <p:nvPr/>
        </p:nvCxnSpPr>
        <p:spPr>
          <a:xfrm>
            <a:off x="1847850" y="1590675"/>
            <a:ext cx="1185863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1278" idx="7"/>
            <a:endCxn id="11278" idx="7"/>
          </p:cNvCxnSpPr>
          <p:nvPr/>
        </p:nvCxnSpPr>
        <p:spPr>
          <a:xfrm rot="5400000" flipH="1" flipV="1">
            <a:off x="1822742" y="210155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>
            <a:stCxn id="11278" idx="6"/>
            <a:endCxn id="11286" idx="2"/>
          </p:cNvCxnSpPr>
          <p:nvPr/>
        </p:nvCxnSpPr>
        <p:spPr>
          <a:xfrm>
            <a:off x="1847850" y="2162175"/>
            <a:ext cx="1185863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>
            <a:stCxn id="11278" idx="6"/>
            <a:endCxn id="11287" idx="2"/>
          </p:cNvCxnSpPr>
          <p:nvPr/>
        </p:nvCxnSpPr>
        <p:spPr>
          <a:xfrm>
            <a:off x="1847850" y="2162175"/>
            <a:ext cx="1185863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stCxn id="11278" idx="7"/>
            <a:endCxn id="11288" idx="2"/>
          </p:cNvCxnSpPr>
          <p:nvPr/>
        </p:nvCxnSpPr>
        <p:spPr>
          <a:xfrm rot="16200000" flipH="1">
            <a:off x="969168" y="2955131"/>
            <a:ext cx="2918117" cy="12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>
            <a:stCxn id="11279" idx="6"/>
            <a:endCxn id="11286" idx="2"/>
          </p:cNvCxnSpPr>
          <p:nvPr/>
        </p:nvCxnSpPr>
        <p:spPr>
          <a:xfrm>
            <a:off x="1847850" y="2733675"/>
            <a:ext cx="1185863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>
            <a:stCxn id="11279" idx="6"/>
            <a:endCxn id="11288" idx="2"/>
          </p:cNvCxnSpPr>
          <p:nvPr/>
        </p:nvCxnSpPr>
        <p:spPr>
          <a:xfrm>
            <a:off x="1847850" y="2733675"/>
            <a:ext cx="1185863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>
            <a:stCxn id="11286" idx="6"/>
            <a:endCxn id="11289" idx="2"/>
          </p:cNvCxnSpPr>
          <p:nvPr/>
        </p:nvCxnSpPr>
        <p:spPr>
          <a:xfrm flipV="1">
            <a:off x="3205163" y="1590675"/>
            <a:ext cx="1114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>
            <a:stCxn id="11286" idx="6"/>
            <a:endCxn id="90" idx="2"/>
          </p:cNvCxnSpPr>
          <p:nvPr/>
        </p:nvCxnSpPr>
        <p:spPr>
          <a:xfrm flipV="1">
            <a:off x="3205163" y="2162175"/>
            <a:ext cx="1114425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>
            <a:stCxn id="11286" idx="6"/>
            <a:endCxn id="11291" idx="2"/>
          </p:cNvCxnSpPr>
          <p:nvPr/>
        </p:nvCxnSpPr>
        <p:spPr>
          <a:xfrm flipV="1">
            <a:off x="3205163" y="2733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>
            <a:stCxn id="11287" idx="6"/>
            <a:endCxn id="11289" idx="2"/>
          </p:cNvCxnSpPr>
          <p:nvPr/>
        </p:nvCxnSpPr>
        <p:spPr>
          <a:xfrm flipV="1">
            <a:off x="3205163" y="1590675"/>
            <a:ext cx="1114425" cy="285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>
            <a:stCxn id="11287" idx="6"/>
            <a:endCxn id="90" idx="2"/>
          </p:cNvCxnSpPr>
          <p:nvPr/>
        </p:nvCxnSpPr>
        <p:spPr>
          <a:xfrm flipV="1">
            <a:off x="3205163" y="2162175"/>
            <a:ext cx="1114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/>
          <p:cNvCxnSpPr>
            <a:stCxn id="11288" idx="6"/>
            <a:endCxn id="11289" idx="2"/>
          </p:cNvCxnSpPr>
          <p:nvPr/>
        </p:nvCxnSpPr>
        <p:spPr>
          <a:xfrm flipV="1">
            <a:off x="3205163" y="1590675"/>
            <a:ext cx="1114425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>
            <a:stCxn id="11288" idx="6"/>
            <a:endCxn id="90" idx="2"/>
          </p:cNvCxnSpPr>
          <p:nvPr/>
        </p:nvCxnSpPr>
        <p:spPr>
          <a:xfrm flipV="1">
            <a:off x="3205163" y="2162175"/>
            <a:ext cx="1114425" cy="285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>
            <a:stCxn id="11288" idx="6"/>
            <a:endCxn id="11291" idx="2"/>
          </p:cNvCxnSpPr>
          <p:nvPr/>
        </p:nvCxnSpPr>
        <p:spPr>
          <a:xfrm flipV="1">
            <a:off x="3205163" y="2733675"/>
            <a:ext cx="1114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>
            <a:stCxn id="11289" idx="6"/>
            <a:endCxn id="11295" idx="2"/>
          </p:cNvCxnSpPr>
          <p:nvPr/>
        </p:nvCxnSpPr>
        <p:spPr>
          <a:xfrm>
            <a:off x="4491038" y="15906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/>
          <p:cNvCxnSpPr>
            <a:stCxn id="11289" idx="6"/>
            <a:endCxn id="11296" idx="2"/>
          </p:cNvCxnSpPr>
          <p:nvPr/>
        </p:nvCxnSpPr>
        <p:spPr>
          <a:xfrm>
            <a:off x="4491038" y="1590675"/>
            <a:ext cx="11144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连接符 105"/>
          <p:cNvCxnSpPr>
            <a:stCxn id="11289" idx="6"/>
            <a:endCxn id="11297" idx="2"/>
          </p:cNvCxnSpPr>
          <p:nvPr/>
        </p:nvCxnSpPr>
        <p:spPr>
          <a:xfrm>
            <a:off x="4491038" y="1590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>
            <a:stCxn id="90" idx="6"/>
            <a:endCxn id="11295" idx="2"/>
          </p:cNvCxnSpPr>
          <p:nvPr/>
        </p:nvCxnSpPr>
        <p:spPr>
          <a:xfrm flipV="1">
            <a:off x="4491038" y="1590675"/>
            <a:ext cx="11144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>
            <a:stCxn id="90" idx="6"/>
            <a:endCxn id="11296" idx="2"/>
          </p:cNvCxnSpPr>
          <p:nvPr/>
        </p:nvCxnSpPr>
        <p:spPr>
          <a:xfrm>
            <a:off x="4491038" y="21621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stCxn id="90" idx="6"/>
            <a:endCxn id="11297" idx="2"/>
          </p:cNvCxnSpPr>
          <p:nvPr/>
        </p:nvCxnSpPr>
        <p:spPr>
          <a:xfrm>
            <a:off x="4491038" y="2162175"/>
            <a:ext cx="11144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>
            <a:stCxn id="11291" idx="6"/>
            <a:endCxn id="11295" idx="2"/>
          </p:cNvCxnSpPr>
          <p:nvPr/>
        </p:nvCxnSpPr>
        <p:spPr>
          <a:xfrm flipV="1">
            <a:off x="4491038" y="1590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>
            <a:stCxn id="11291" idx="6"/>
            <a:endCxn id="11297" idx="2"/>
          </p:cNvCxnSpPr>
          <p:nvPr/>
        </p:nvCxnSpPr>
        <p:spPr>
          <a:xfrm>
            <a:off x="4491038" y="27336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>
            <a:stCxn id="11296" idx="6"/>
            <a:endCxn id="11301" idx="2"/>
          </p:cNvCxnSpPr>
          <p:nvPr/>
        </p:nvCxnSpPr>
        <p:spPr>
          <a:xfrm flipV="1">
            <a:off x="5776913" y="1590675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>
            <a:stCxn id="11296" idx="6"/>
            <a:endCxn id="11303" idx="2"/>
          </p:cNvCxnSpPr>
          <p:nvPr/>
        </p:nvCxnSpPr>
        <p:spPr>
          <a:xfrm>
            <a:off x="5776913" y="2162175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>
            <a:stCxn id="11295" idx="6"/>
            <a:endCxn id="11301" idx="2"/>
          </p:cNvCxnSpPr>
          <p:nvPr/>
        </p:nvCxnSpPr>
        <p:spPr>
          <a:xfrm>
            <a:off x="5776913" y="1590675"/>
            <a:ext cx="1185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>
            <a:stCxn id="11295" idx="6"/>
            <a:endCxn id="11302" idx="2"/>
          </p:cNvCxnSpPr>
          <p:nvPr/>
        </p:nvCxnSpPr>
        <p:spPr>
          <a:xfrm>
            <a:off x="5776913" y="1590675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>
            <a:stCxn id="11295" idx="6"/>
            <a:endCxn id="11303" idx="2"/>
          </p:cNvCxnSpPr>
          <p:nvPr/>
        </p:nvCxnSpPr>
        <p:spPr>
          <a:xfrm>
            <a:off x="5776913" y="1590675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>
            <a:stCxn id="11297" idx="6"/>
            <a:endCxn id="11301" idx="2"/>
          </p:cNvCxnSpPr>
          <p:nvPr/>
        </p:nvCxnSpPr>
        <p:spPr>
          <a:xfrm flipV="1">
            <a:off x="5776913" y="1590675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>
            <a:stCxn id="11297" idx="6"/>
            <a:endCxn id="11302" idx="2"/>
          </p:cNvCxnSpPr>
          <p:nvPr/>
        </p:nvCxnSpPr>
        <p:spPr>
          <a:xfrm flipV="1">
            <a:off x="5776913" y="2162175"/>
            <a:ext cx="1185862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>
            <a:stCxn id="11297" idx="6"/>
            <a:endCxn id="11303" idx="2"/>
          </p:cNvCxnSpPr>
          <p:nvPr/>
        </p:nvCxnSpPr>
        <p:spPr>
          <a:xfrm>
            <a:off x="5776913" y="2733675"/>
            <a:ext cx="11858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圆角矩形标注 83"/>
          <p:cNvSpPr/>
          <p:nvPr/>
        </p:nvSpPr>
        <p:spPr>
          <a:xfrm>
            <a:off x="914400" y="3733800"/>
            <a:ext cx="5410200" cy="1524000"/>
          </a:xfrm>
          <a:prstGeom prst="wedgeRoundRectCallout">
            <a:avLst>
              <a:gd name="adj1" fmla="val -4766"/>
              <a:gd name="adj2" fmla="val 9750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algn="ctr"/>
            <a:endParaRPr lang="en-US" altLang="zh-CN" dirty="0" smtClean="0"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algn="ctr"/>
            <a:endParaRPr lang="en-US" altLang="zh-CN" dirty="0" smtClean="0"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algn="ctr"/>
            <a:endParaRPr lang="en-US" altLang="zh-CN" dirty="0" smtClean="0"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sz="2300" dirty="0" smtClean="0">
              <a:solidFill>
                <a:srgbClr val="FF0000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P(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noSeg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) = 0.2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P(y*) = 0.2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P(unknown) = 1 - 0.2 = 0.8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P(y*) &gt; P(unknown) ?</a:t>
            </a:r>
          </a:p>
          <a:p>
            <a:endParaRPr lang="en-US" altLang="zh-CN" sz="2800" dirty="0"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(4) Find 2nd latent path h2: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 A* search 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直接连接符 58"/>
          <p:cNvCxnSpPr>
            <a:stCxn id="11278" idx="7"/>
            <a:endCxn id="89" idx="2"/>
          </p:cNvCxnSpPr>
          <p:nvPr/>
        </p:nvCxnSpPr>
        <p:spPr>
          <a:xfrm rot="16200000" flipH="1">
            <a:off x="2112168" y="1812131"/>
            <a:ext cx="632117" cy="121097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89" idx="6"/>
            <a:endCxn id="90" idx="2"/>
          </p:cNvCxnSpPr>
          <p:nvPr/>
        </p:nvCxnSpPr>
        <p:spPr>
          <a:xfrm flipV="1">
            <a:off x="3205163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90" idx="6"/>
            <a:endCxn id="11299" idx="2"/>
          </p:cNvCxnSpPr>
          <p:nvPr/>
        </p:nvCxnSpPr>
        <p:spPr>
          <a:xfrm>
            <a:off x="4491038" y="2162175"/>
            <a:ext cx="1114425" cy="228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9" idx="6"/>
            <a:endCxn id="11301" idx="2"/>
          </p:cNvCxnSpPr>
          <p:nvPr/>
        </p:nvCxnSpPr>
        <p:spPr>
          <a:xfrm flipV="1">
            <a:off x="5776913" y="1590675"/>
            <a:ext cx="1185862" cy="2857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(5) Get y2 &amp; P(y2):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Forward-backward </a:t>
            </a:r>
            <a:r>
              <a:rPr lang="en-US" altLang="zh-CN" dirty="0" err="1" smtClean="0">
                <a:ea typeface="宋体" charset="-122"/>
              </a:rPr>
              <a:t>algo</a:t>
            </a:r>
            <a:r>
              <a:rPr lang="en-US" altLang="zh-CN" dirty="0" smtClean="0">
                <a:ea typeface="宋体" charset="-122"/>
              </a:rPr>
              <a:t>.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直接连接符 58"/>
          <p:cNvCxnSpPr>
            <a:stCxn id="11278" idx="7"/>
            <a:endCxn id="89" idx="2"/>
          </p:cNvCxnSpPr>
          <p:nvPr/>
        </p:nvCxnSpPr>
        <p:spPr>
          <a:xfrm rot="16200000" flipH="1">
            <a:off x="2112168" y="1812131"/>
            <a:ext cx="632117" cy="1210971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89" idx="6"/>
            <a:endCxn id="90" idx="2"/>
          </p:cNvCxnSpPr>
          <p:nvPr/>
        </p:nvCxnSpPr>
        <p:spPr>
          <a:xfrm flipV="1">
            <a:off x="3205163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90" idx="6"/>
            <a:endCxn id="11299" idx="2"/>
          </p:cNvCxnSpPr>
          <p:nvPr/>
        </p:nvCxnSpPr>
        <p:spPr>
          <a:xfrm>
            <a:off x="4491038" y="2162175"/>
            <a:ext cx="1114425" cy="228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9" idx="6"/>
            <a:endCxn id="11301" idx="2"/>
          </p:cNvCxnSpPr>
          <p:nvPr/>
        </p:nvCxnSpPr>
        <p:spPr>
          <a:xfrm flipV="1">
            <a:off x="5776913" y="1590675"/>
            <a:ext cx="1185862" cy="2857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(5) Get y2 &amp; P(y2):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>
                <a:ea typeface="宋体" charset="-122"/>
              </a:rPr>
              <a:t>Forward-backward </a:t>
            </a:r>
            <a:r>
              <a:rPr lang="en-US" altLang="zh-CN" dirty="0" err="1" smtClean="0">
                <a:ea typeface="宋体" charset="-122"/>
              </a:rPr>
              <a:t>algo</a:t>
            </a:r>
            <a:r>
              <a:rPr lang="en-US" altLang="zh-CN" dirty="0" smtClean="0">
                <a:ea typeface="宋体" charset="-122"/>
              </a:rPr>
              <a:t>.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h40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h12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h21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h33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h45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h04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直接连接符 58"/>
          <p:cNvCxnSpPr>
            <a:stCxn id="11278" idx="6"/>
            <a:endCxn id="89" idx="2"/>
          </p:cNvCxnSpPr>
          <p:nvPr/>
        </p:nvCxnSpPr>
        <p:spPr>
          <a:xfrm>
            <a:off x="1847850" y="2162175"/>
            <a:ext cx="1185863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>
            <a:stCxn id="89" idx="6"/>
            <a:endCxn id="90" idx="2"/>
          </p:cNvCxnSpPr>
          <p:nvPr/>
        </p:nvCxnSpPr>
        <p:spPr>
          <a:xfrm flipV="1">
            <a:off x="3205163" y="2162175"/>
            <a:ext cx="1114425" cy="571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>
            <a:stCxn id="90" idx="6"/>
            <a:endCxn id="11299" idx="2"/>
          </p:cNvCxnSpPr>
          <p:nvPr/>
        </p:nvCxnSpPr>
        <p:spPr>
          <a:xfrm>
            <a:off x="4491038" y="2162175"/>
            <a:ext cx="1114425" cy="22860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>
            <a:stCxn id="11299" idx="6"/>
            <a:endCxn id="11301" idx="2"/>
          </p:cNvCxnSpPr>
          <p:nvPr/>
        </p:nvCxnSpPr>
        <p:spPr>
          <a:xfrm flipV="1">
            <a:off x="5776913" y="1590675"/>
            <a:ext cx="1185862" cy="2857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1277" idx="6"/>
            <a:endCxn id="11283" idx="2"/>
          </p:cNvCxnSpPr>
          <p:nvPr/>
        </p:nvCxnSpPr>
        <p:spPr>
          <a:xfrm>
            <a:off x="1847850" y="1590675"/>
            <a:ext cx="11858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>
            <a:stCxn id="11277" idx="6"/>
            <a:endCxn id="11284" idx="2"/>
          </p:cNvCxnSpPr>
          <p:nvPr/>
        </p:nvCxnSpPr>
        <p:spPr>
          <a:xfrm>
            <a:off x="1847850" y="1590675"/>
            <a:ext cx="1185863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>
            <a:stCxn id="11277" idx="6"/>
            <a:endCxn id="89" idx="2"/>
          </p:cNvCxnSpPr>
          <p:nvPr/>
        </p:nvCxnSpPr>
        <p:spPr>
          <a:xfrm>
            <a:off x="1847850" y="1590675"/>
            <a:ext cx="1185863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11278" idx="6"/>
            <a:endCxn id="11283" idx="2"/>
          </p:cNvCxnSpPr>
          <p:nvPr/>
        </p:nvCxnSpPr>
        <p:spPr>
          <a:xfrm flipV="1">
            <a:off x="1847850" y="1590675"/>
            <a:ext cx="1185863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>
            <a:stCxn id="11278" idx="6"/>
            <a:endCxn id="11284" idx="2"/>
          </p:cNvCxnSpPr>
          <p:nvPr/>
        </p:nvCxnSpPr>
        <p:spPr>
          <a:xfrm>
            <a:off x="1847850" y="2162175"/>
            <a:ext cx="11858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>
            <a:stCxn id="11279" idx="6"/>
            <a:endCxn id="11284" idx="2"/>
          </p:cNvCxnSpPr>
          <p:nvPr/>
        </p:nvCxnSpPr>
        <p:spPr>
          <a:xfrm flipV="1">
            <a:off x="1847850" y="2162175"/>
            <a:ext cx="1185863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>
            <a:stCxn id="11279" idx="6"/>
            <a:endCxn id="89" idx="2"/>
          </p:cNvCxnSpPr>
          <p:nvPr/>
        </p:nvCxnSpPr>
        <p:spPr>
          <a:xfrm>
            <a:off x="1847850" y="2733675"/>
            <a:ext cx="11858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>
            <a:stCxn id="11279" idx="6"/>
            <a:endCxn id="11283" idx="2"/>
          </p:cNvCxnSpPr>
          <p:nvPr/>
        </p:nvCxnSpPr>
        <p:spPr>
          <a:xfrm flipV="1">
            <a:off x="1847850" y="1590675"/>
            <a:ext cx="1185863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>
            <a:stCxn id="11283" idx="6"/>
            <a:endCxn id="11289" idx="2"/>
          </p:cNvCxnSpPr>
          <p:nvPr/>
        </p:nvCxnSpPr>
        <p:spPr>
          <a:xfrm>
            <a:off x="3205163" y="15906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>
            <a:stCxn id="11283" idx="6"/>
            <a:endCxn id="90" idx="2"/>
          </p:cNvCxnSpPr>
          <p:nvPr/>
        </p:nvCxnSpPr>
        <p:spPr>
          <a:xfrm>
            <a:off x="3205163" y="1590675"/>
            <a:ext cx="11144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>
            <a:stCxn id="11283" idx="6"/>
            <a:endCxn id="11291" idx="2"/>
          </p:cNvCxnSpPr>
          <p:nvPr/>
        </p:nvCxnSpPr>
        <p:spPr>
          <a:xfrm>
            <a:off x="3205163" y="1590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>
            <a:stCxn id="11284" idx="6"/>
            <a:endCxn id="90" idx="2"/>
          </p:cNvCxnSpPr>
          <p:nvPr/>
        </p:nvCxnSpPr>
        <p:spPr>
          <a:xfrm>
            <a:off x="3205163" y="21621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stCxn id="11284" idx="6"/>
            <a:endCxn id="11291" idx="2"/>
          </p:cNvCxnSpPr>
          <p:nvPr/>
        </p:nvCxnSpPr>
        <p:spPr>
          <a:xfrm>
            <a:off x="3205163" y="2162175"/>
            <a:ext cx="1114425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>
            <a:stCxn id="89" idx="6"/>
            <a:endCxn id="11289" idx="2"/>
          </p:cNvCxnSpPr>
          <p:nvPr/>
        </p:nvCxnSpPr>
        <p:spPr>
          <a:xfrm flipV="1">
            <a:off x="3205163" y="1590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连接符 85"/>
          <p:cNvCxnSpPr>
            <a:stCxn id="89" idx="6"/>
            <a:endCxn id="11291" idx="2"/>
          </p:cNvCxnSpPr>
          <p:nvPr/>
        </p:nvCxnSpPr>
        <p:spPr>
          <a:xfrm>
            <a:off x="3205163" y="2733675"/>
            <a:ext cx="1114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连接符 109"/>
          <p:cNvCxnSpPr>
            <a:stCxn id="11289" idx="6"/>
            <a:endCxn id="91" idx="2"/>
          </p:cNvCxnSpPr>
          <p:nvPr/>
        </p:nvCxnSpPr>
        <p:spPr>
          <a:xfrm>
            <a:off x="4491038" y="1590675"/>
            <a:ext cx="1114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>
            <a:stCxn id="11289" idx="6"/>
            <a:endCxn id="11299" idx="2"/>
          </p:cNvCxnSpPr>
          <p:nvPr/>
        </p:nvCxnSpPr>
        <p:spPr>
          <a:xfrm>
            <a:off x="4491038" y="1590675"/>
            <a:ext cx="1114425" cy="285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>
            <a:stCxn id="11289" idx="6"/>
            <a:endCxn id="11300" idx="2"/>
          </p:cNvCxnSpPr>
          <p:nvPr/>
        </p:nvCxnSpPr>
        <p:spPr>
          <a:xfrm>
            <a:off x="4491038" y="1590675"/>
            <a:ext cx="1114425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接连接符 115"/>
          <p:cNvCxnSpPr>
            <a:stCxn id="90" idx="6"/>
            <a:endCxn id="91" idx="2"/>
          </p:cNvCxnSpPr>
          <p:nvPr/>
        </p:nvCxnSpPr>
        <p:spPr>
          <a:xfrm>
            <a:off x="4491038" y="2162175"/>
            <a:ext cx="1114425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>
            <a:stCxn id="90" idx="6"/>
            <a:endCxn id="11300" idx="2"/>
          </p:cNvCxnSpPr>
          <p:nvPr/>
        </p:nvCxnSpPr>
        <p:spPr>
          <a:xfrm>
            <a:off x="4491038" y="2162175"/>
            <a:ext cx="1114425" cy="28575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连接符 119"/>
          <p:cNvCxnSpPr>
            <a:stCxn id="11291" idx="6"/>
            <a:endCxn id="91" idx="2"/>
          </p:cNvCxnSpPr>
          <p:nvPr/>
        </p:nvCxnSpPr>
        <p:spPr>
          <a:xfrm>
            <a:off x="4491038" y="2733675"/>
            <a:ext cx="1114425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>
            <a:stCxn id="11291" idx="6"/>
            <a:endCxn id="11299" idx="2"/>
          </p:cNvCxnSpPr>
          <p:nvPr/>
        </p:nvCxnSpPr>
        <p:spPr>
          <a:xfrm>
            <a:off x="4491038" y="2733675"/>
            <a:ext cx="1114425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连接符 123"/>
          <p:cNvCxnSpPr>
            <a:stCxn id="11291" idx="6"/>
            <a:endCxn id="11300" idx="2"/>
          </p:cNvCxnSpPr>
          <p:nvPr/>
        </p:nvCxnSpPr>
        <p:spPr>
          <a:xfrm>
            <a:off x="4491038" y="2733675"/>
            <a:ext cx="1114425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>
            <a:stCxn id="91" idx="6"/>
            <a:endCxn id="11301" idx="2"/>
          </p:cNvCxnSpPr>
          <p:nvPr/>
        </p:nvCxnSpPr>
        <p:spPr>
          <a:xfrm flipV="1">
            <a:off x="5776913" y="1590675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接连接符 127"/>
          <p:cNvCxnSpPr>
            <a:stCxn id="91" idx="6"/>
            <a:endCxn id="11302" idx="2"/>
          </p:cNvCxnSpPr>
          <p:nvPr/>
        </p:nvCxnSpPr>
        <p:spPr>
          <a:xfrm flipV="1">
            <a:off x="5776913" y="2162175"/>
            <a:ext cx="1185862" cy="171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连接符 129"/>
          <p:cNvCxnSpPr>
            <a:stCxn id="91" idx="6"/>
            <a:endCxn id="11303" idx="2"/>
          </p:cNvCxnSpPr>
          <p:nvPr/>
        </p:nvCxnSpPr>
        <p:spPr>
          <a:xfrm flipV="1">
            <a:off x="5776913" y="2733675"/>
            <a:ext cx="1185862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连接符 131"/>
          <p:cNvCxnSpPr>
            <a:stCxn id="11299" idx="6"/>
            <a:endCxn id="11302" idx="2"/>
          </p:cNvCxnSpPr>
          <p:nvPr/>
        </p:nvCxnSpPr>
        <p:spPr>
          <a:xfrm flipV="1">
            <a:off x="5776913" y="2162175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>
            <a:stCxn id="11299" idx="5"/>
            <a:endCxn id="11303" idx="2"/>
          </p:cNvCxnSpPr>
          <p:nvPr/>
        </p:nvCxnSpPr>
        <p:spPr>
          <a:xfrm rot="5400000" flipH="1" flipV="1">
            <a:off x="5469731" y="3015749"/>
            <a:ext cx="1775117" cy="1210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>
            <a:stCxn id="11300" idx="6"/>
            <a:endCxn id="11301" idx="2"/>
          </p:cNvCxnSpPr>
          <p:nvPr/>
        </p:nvCxnSpPr>
        <p:spPr>
          <a:xfrm flipV="1">
            <a:off x="5776913" y="1590675"/>
            <a:ext cx="1185862" cy="3429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>
            <a:stCxn id="11300" idx="6"/>
            <a:endCxn id="11302" idx="2"/>
          </p:cNvCxnSpPr>
          <p:nvPr/>
        </p:nvCxnSpPr>
        <p:spPr>
          <a:xfrm flipV="1">
            <a:off x="5776913" y="2162175"/>
            <a:ext cx="1185862" cy="285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接连接符 139"/>
          <p:cNvCxnSpPr>
            <a:stCxn id="11300" idx="6"/>
            <a:endCxn id="11303" idx="2"/>
          </p:cNvCxnSpPr>
          <p:nvPr/>
        </p:nvCxnSpPr>
        <p:spPr>
          <a:xfrm flipV="1">
            <a:off x="5776913" y="2733675"/>
            <a:ext cx="1185862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圆角矩形标注 80"/>
          <p:cNvSpPr/>
          <p:nvPr/>
        </p:nvSpPr>
        <p:spPr>
          <a:xfrm>
            <a:off x="914400" y="2667000"/>
            <a:ext cx="5410200" cy="1676400"/>
          </a:xfrm>
          <a:prstGeom prst="wedgeRoundRectCallout">
            <a:avLst>
              <a:gd name="adj1" fmla="val 1924"/>
              <a:gd name="adj2" fmla="val 11312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>
              <a:latin typeface="+mj-lt"/>
            </a:endParaRPr>
          </a:p>
          <a:p>
            <a:pPr algn="ctr"/>
            <a:endParaRPr lang="en-US" altLang="zh-CN" dirty="0" smtClean="0">
              <a:latin typeface="+mj-lt"/>
            </a:endParaRPr>
          </a:p>
          <a:p>
            <a:pPr algn="ctr"/>
            <a:endParaRPr lang="en-US" altLang="zh-CN" dirty="0" smtClean="0">
              <a:latin typeface="+mj-lt"/>
            </a:endParaRPr>
          </a:p>
          <a:p>
            <a:pPr algn="ctr"/>
            <a:endParaRPr lang="en-US" altLang="zh-CN" dirty="0" smtClean="0">
              <a:latin typeface="+mj-lt"/>
            </a:endParaRPr>
          </a:p>
          <a:p>
            <a:pPr algn="ctr"/>
            <a:endParaRPr lang="en-US" altLang="zh-CN" sz="2500" dirty="0" smtClean="0">
              <a:solidFill>
                <a:srgbClr val="FF0000"/>
              </a:solidFill>
              <a:latin typeface="+mj-lt"/>
            </a:endParaRPr>
          </a:p>
          <a:p>
            <a:endParaRPr lang="en-US" altLang="zh-CN" sz="230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endParaRPr lang="en-US" altLang="zh-CN" sz="2000" dirty="0" smtClean="0">
              <a:latin typeface="+mj-lt"/>
              <a:cs typeface="Times New Roman" pitchFamily="18" charset="0"/>
            </a:endParaRPr>
          </a:p>
          <a:p>
            <a:pPr algn="ctr"/>
            <a:endParaRPr lang="en-US" altLang="zh-CN" sz="2300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P(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noSeg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altLang="zh-CN" sz="23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seg</a:t>
            </a:r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) = 0.3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P(y*) = 0.3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P(unknown) = 0.8 – 0.3 = 0.5</a:t>
            </a:r>
          </a:p>
          <a:p>
            <a:pPr algn="ctr"/>
            <a:r>
              <a:rPr lang="en-US" altLang="zh-CN" sz="23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P(Y*) &gt; P(unknown)?</a:t>
            </a:r>
          </a:p>
          <a:p>
            <a:endParaRPr lang="en-US" altLang="zh-CN" sz="2800" dirty="0">
              <a:latin typeface="+mj-lt"/>
              <a:cs typeface="Times New Roman" pitchFamily="18" charset="0"/>
            </a:endParaRP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Data flow: the inference </a:t>
            </a:r>
            <a:r>
              <a:rPr lang="en-US" altLang="zh-CN" dirty="0" err="1" smtClean="0">
                <a:ea typeface="宋体" charset="-122"/>
              </a:rPr>
              <a:t>algo</a:t>
            </a:r>
            <a:r>
              <a:rPr lang="en-US" altLang="zh-CN" dirty="0" smtClean="0">
                <a:ea typeface="宋体" charset="-122"/>
              </a:rPr>
              <a:t>.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533400" y="3048000"/>
            <a:ext cx="11430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cycle n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133600" y="17526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Search for the top-n ranked latent sequence: </a:t>
            </a:r>
            <a:r>
              <a:rPr lang="en-US" altLang="zh-CN" sz="23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2133600" y="2586335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its label sequence: 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2133600" y="34290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p(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 and remaining probability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2133600" y="42672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Find the existing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with max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流程图: 决策 10"/>
          <p:cNvSpPr/>
          <p:nvPr/>
        </p:nvSpPr>
        <p:spPr>
          <a:xfrm>
            <a:off x="3200400" y="5257800"/>
            <a:ext cx="3810000" cy="6096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endParaRPr lang="zh-CN" alt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接连接符 21"/>
          <p:cNvCxnSpPr>
            <a:stCxn id="11" idx="1"/>
          </p:cNvCxnSpPr>
          <p:nvPr/>
        </p:nvCxnSpPr>
        <p:spPr>
          <a:xfrm rot="10800000">
            <a:off x="1752600" y="5562600"/>
            <a:ext cx="1447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-38100" y="3771900"/>
            <a:ext cx="358219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7" idx="2"/>
            <a:endCxn id="8" idx="0"/>
          </p:cNvCxnSpPr>
          <p:nvPr/>
        </p:nvCxnSpPr>
        <p:spPr>
          <a:xfrm rot="5400000">
            <a:off x="4919365" y="2400300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rot="5400000">
            <a:off x="4918571" y="32421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5400000">
            <a:off x="4920159" y="40803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endCxn id="11" idx="0"/>
          </p:cNvCxnSpPr>
          <p:nvPr/>
        </p:nvCxnSpPr>
        <p:spPr>
          <a:xfrm rot="5400000">
            <a:off x="4839494" y="4990306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5400000">
            <a:off x="4877594" y="6095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endCxn id="7" idx="1"/>
          </p:cNvCxnSpPr>
          <p:nvPr/>
        </p:nvCxnSpPr>
        <p:spPr>
          <a:xfrm>
            <a:off x="1752600" y="1981200"/>
            <a:ext cx="381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2133600" y="50292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5181600" y="58674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3657600" y="6248400"/>
            <a:ext cx="3048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Optimal results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= y*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9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51" grpId="0" animBg="1"/>
      <p:bldP spid="52" grpId="0" animBg="1"/>
      <p:bldP spid="5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Key: make this exact method as fast as previous approx. methods!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533400" y="3048000"/>
            <a:ext cx="11430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cycle n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133600" y="17526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Search for the top-n ranked latent sequence: </a:t>
            </a:r>
            <a:r>
              <a:rPr lang="en-US" altLang="zh-CN" sz="23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2133600" y="2586335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its label sequence: 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2133600" y="34290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p(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 and remaining probability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2133600" y="42672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Find the existing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with max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流程图: 决策 10"/>
          <p:cNvSpPr/>
          <p:nvPr/>
        </p:nvSpPr>
        <p:spPr>
          <a:xfrm>
            <a:off x="3200400" y="5257800"/>
            <a:ext cx="3810000" cy="6096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endParaRPr lang="zh-CN" alt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接连接符 21"/>
          <p:cNvCxnSpPr>
            <a:stCxn id="11" idx="1"/>
          </p:cNvCxnSpPr>
          <p:nvPr/>
        </p:nvCxnSpPr>
        <p:spPr>
          <a:xfrm rot="10800000">
            <a:off x="1752600" y="5562600"/>
            <a:ext cx="1447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-38100" y="3771900"/>
            <a:ext cx="358219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7" idx="2"/>
            <a:endCxn id="8" idx="0"/>
          </p:cNvCxnSpPr>
          <p:nvPr/>
        </p:nvCxnSpPr>
        <p:spPr>
          <a:xfrm rot="5400000">
            <a:off x="4919365" y="2400300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rot="5400000">
            <a:off x="4918571" y="32421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5400000">
            <a:off x="4920159" y="40803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endCxn id="11" idx="0"/>
          </p:cNvCxnSpPr>
          <p:nvPr/>
        </p:nvCxnSpPr>
        <p:spPr>
          <a:xfrm rot="5400000">
            <a:off x="4839494" y="4990306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5400000">
            <a:off x="4877594" y="6095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endCxn id="7" idx="1"/>
          </p:cNvCxnSpPr>
          <p:nvPr/>
        </p:nvCxnSpPr>
        <p:spPr>
          <a:xfrm>
            <a:off x="1752600" y="1981200"/>
            <a:ext cx="381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2133600" y="50292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5181600" y="58674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3657600" y="6248400"/>
            <a:ext cx="3048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Optimal results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= y*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1676400" y="3733800"/>
            <a:ext cx="5486400" cy="1066800"/>
          </a:xfrm>
          <a:prstGeom prst="wedgeRoundRectCallout">
            <a:avLst>
              <a:gd name="adj1" fmla="val 16009"/>
              <a:gd name="adj2" fmla="val 12187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sz="2500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CN" sz="2500" dirty="0" smtClean="0">
                <a:solidFill>
                  <a:srgbClr val="FF0000"/>
                </a:solidFill>
              </a:rPr>
              <a:t>Speed up the summation: </a:t>
            </a:r>
          </a:p>
          <a:p>
            <a:pPr algn="ctr"/>
            <a:r>
              <a:rPr lang="en-US" altLang="zh-CN" sz="2500" dirty="0" smtClean="0">
                <a:solidFill>
                  <a:srgbClr val="FF0000"/>
                </a:solidFill>
              </a:rPr>
              <a:t>dynamic programming</a:t>
            </a:r>
            <a:endParaRPr lang="zh-CN" altLang="en-US" sz="2500" dirty="0">
              <a:solidFill>
                <a:srgbClr val="FF0000"/>
              </a:solidFill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4419600" y="1981200"/>
            <a:ext cx="3581400" cy="1066800"/>
          </a:xfrm>
          <a:prstGeom prst="wedgeRoundRectCallout">
            <a:avLst>
              <a:gd name="adj1" fmla="val 25055"/>
              <a:gd name="adj2" fmla="val 8554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0799999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sz="2500" dirty="0" smtClean="0">
                <a:solidFill>
                  <a:srgbClr val="FF0000"/>
                </a:solidFill>
              </a:rPr>
              <a:t>Efficient top-n search: </a:t>
            </a:r>
          </a:p>
          <a:p>
            <a:pPr algn="ctr"/>
            <a:r>
              <a:rPr lang="en-US" altLang="zh-CN" sz="2500" dirty="0" smtClean="0">
                <a:solidFill>
                  <a:srgbClr val="FF0000"/>
                </a:solidFill>
              </a:rPr>
              <a:t>“A* Search”</a:t>
            </a:r>
            <a:endParaRPr lang="zh-CN" altLang="en-US" sz="2500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 advTm="9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Key: make this exact method as fast as previous approx. methods!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6" name="Text Box 72"/>
          <p:cNvSpPr txBox="1">
            <a:spLocks noChangeArrowheads="1"/>
          </p:cNvSpPr>
          <p:nvPr/>
        </p:nvSpPr>
        <p:spPr bwMode="auto">
          <a:xfrm>
            <a:off x="533400" y="3048000"/>
            <a:ext cx="11430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cycle n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133600" y="17526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Search for the top-n ranked latent sequence: </a:t>
            </a:r>
            <a:r>
              <a:rPr lang="en-US" altLang="zh-CN" sz="23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2133600" y="2586335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its label sequence: 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2133600" y="34290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Compute p(</a:t>
            </a:r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14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) and remaining probability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2133600" y="4267200"/>
            <a:ext cx="5943600" cy="4616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Find the existing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with max </a:t>
            </a:r>
            <a:r>
              <a:rPr lang="en-US" altLang="zh-CN" sz="24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* 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流程图: 决策 10"/>
          <p:cNvSpPr/>
          <p:nvPr/>
        </p:nvSpPr>
        <p:spPr>
          <a:xfrm>
            <a:off x="3200400" y="5257800"/>
            <a:ext cx="3810000" cy="6096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endParaRPr lang="zh-CN" alt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接连接符 21"/>
          <p:cNvCxnSpPr>
            <a:stCxn id="11" idx="1"/>
          </p:cNvCxnSpPr>
          <p:nvPr/>
        </p:nvCxnSpPr>
        <p:spPr>
          <a:xfrm rot="10800000">
            <a:off x="1752600" y="5562600"/>
            <a:ext cx="1447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rot="5400000">
            <a:off x="-38100" y="3771900"/>
            <a:ext cx="3582194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7" idx="2"/>
            <a:endCxn id="8" idx="0"/>
          </p:cNvCxnSpPr>
          <p:nvPr/>
        </p:nvCxnSpPr>
        <p:spPr>
          <a:xfrm rot="5400000">
            <a:off x="4919365" y="2400300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rot="5400000">
            <a:off x="4918571" y="32421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5400000">
            <a:off x="4920159" y="4080371"/>
            <a:ext cx="37207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endCxn id="11" idx="0"/>
          </p:cNvCxnSpPr>
          <p:nvPr/>
        </p:nvCxnSpPr>
        <p:spPr>
          <a:xfrm rot="5400000">
            <a:off x="4839494" y="4990306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 rot="5400000">
            <a:off x="4877594" y="6095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endCxn id="7" idx="1"/>
          </p:cNvCxnSpPr>
          <p:nvPr/>
        </p:nvCxnSpPr>
        <p:spPr>
          <a:xfrm>
            <a:off x="1752600" y="1981200"/>
            <a:ext cx="3810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72"/>
          <p:cNvSpPr txBox="1">
            <a:spLocks noChangeArrowheads="1"/>
          </p:cNvSpPr>
          <p:nvPr/>
        </p:nvSpPr>
        <p:spPr bwMode="auto">
          <a:xfrm>
            <a:off x="2133600" y="50292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72"/>
          <p:cNvSpPr txBox="1">
            <a:spLocks noChangeArrowheads="1"/>
          </p:cNvSpPr>
          <p:nvPr/>
        </p:nvSpPr>
        <p:spPr bwMode="auto">
          <a:xfrm>
            <a:off x="5181600" y="5867400"/>
            <a:ext cx="838200" cy="46166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72"/>
          <p:cNvSpPr txBox="1">
            <a:spLocks noChangeArrowheads="1"/>
          </p:cNvSpPr>
          <p:nvPr/>
        </p:nvSpPr>
        <p:spPr bwMode="auto">
          <a:xfrm>
            <a:off x="3657600" y="6248400"/>
            <a:ext cx="304800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Optimal results 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= y*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0" name="圆角矩形标注 50"/>
          <p:cNvSpPr/>
          <p:nvPr/>
        </p:nvSpPr>
        <p:spPr>
          <a:xfrm>
            <a:off x="1752600" y="2819400"/>
            <a:ext cx="6096000" cy="1447800"/>
          </a:xfrm>
          <a:prstGeom prst="wedgeRoundRectCallout">
            <a:avLst>
              <a:gd name="adj1" fmla="val 10483"/>
              <a:gd name="adj2" fmla="val 13133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defTabSz="941388">
              <a:spcBef>
                <a:spcPct val="50000"/>
              </a:spcBef>
              <a:buSzPct val="60000"/>
              <a:buFont typeface="Wingdings" pitchFamily="2" charset="2"/>
              <a:buChar char="l"/>
              <a:defRPr/>
            </a:pPr>
            <a:r>
              <a:rPr lang="en-US" altLang="zh-CN" sz="2500" b="1" dirty="0" smtClean="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Speeding up</a:t>
            </a:r>
            <a:r>
              <a:rPr lang="en-US" altLang="zh-CN" sz="2500" dirty="0" smtClean="0">
                <a:solidFill>
                  <a:srgbClr val="FF0000"/>
                </a:solidFill>
                <a:latin typeface="Arial" charset="0"/>
                <a:ea typeface="宋体" pitchFamily="2" charset="-122"/>
              </a:rPr>
              <a:t>: by simply setting a threshold on the search step, n</a:t>
            </a:r>
            <a:endParaRPr lang="en-US" altLang="zh-CN" sz="2500" dirty="0">
              <a:solidFill>
                <a:srgbClr val="FF000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ransition advTm="9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Latent dynamics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5908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Latent-structures</a:t>
            </a:r>
            <a:r>
              <a:rPr lang="en-US" altLang="zh-CN" dirty="0" smtClean="0">
                <a:ea typeface="宋体" charset="-122"/>
              </a:rPr>
              <a:t> (latent dynamics here) are important in information processing</a:t>
            </a:r>
          </a:p>
          <a:p>
            <a:endParaRPr lang="en-US" altLang="zh-CN" dirty="0" smtClean="0">
              <a:ea typeface="宋体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2693313"/>
            <a:ext cx="579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Parsing: Learn refined grammars with latent info</a:t>
            </a:r>
            <a:endParaRPr lang="zh-CN" altLang="en-US" sz="2200" dirty="0"/>
          </a:p>
        </p:txBody>
      </p:sp>
      <p:grpSp>
        <p:nvGrpSpPr>
          <p:cNvPr id="2" name="组合 46"/>
          <p:cNvGrpSpPr>
            <a:grpSpLocks noChangeAspect="1"/>
          </p:cNvGrpSpPr>
          <p:nvPr/>
        </p:nvGrpSpPr>
        <p:grpSpPr>
          <a:xfrm>
            <a:off x="1905000" y="3208308"/>
            <a:ext cx="5562600" cy="3421092"/>
            <a:chOff x="990600" y="750879"/>
            <a:chExt cx="6324600" cy="4374375"/>
          </a:xfrm>
        </p:grpSpPr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>
              <a:off x="3961356" y="750879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72"/>
            <p:cNvSpPr txBox="1">
              <a:spLocks noChangeArrowheads="1"/>
            </p:cNvSpPr>
            <p:nvPr/>
          </p:nvSpPr>
          <p:spPr bwMode="auto">
            <a:xfrm>
              <a:off x="3657600" y="1676399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VP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72"/>
            <p:cNvSpPr txBox="1">
              <a:spLocks noChangeArrowheads="1"/>
            </p:cNvSpPr>
            <p:nvPr/>
          </p:nvSpPr>
          <p:spPr bwMode="auto">
            <a:xfrm>
              <a:off x="2133600" y="1676399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NP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 Box 72"/>
            <p:cNvSpPr txBox="1">
              <a:spLocks noChangeArrowheads="1"/>
            </p:cNvSpPr>
            <p:nvPr/>
          </p:nvSpPr>
          <p:spPr bwMode="auto">
            <a:xfrm>
              <a:off x="4495800" y="2667001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NP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990600" y="2667001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PRP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 Box 72"/>
            <p:cNvSpPr txBox="1">
              <a:spLocks noChangeArrowheads="1"/>
            </p:cNvSpPr>
            <p:nvPr/>
          </p:nvSpPr>
          <p:spPr bwMode="auto">
            <a:xfrm>
              <a:off x="5867400" y="1676399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Text Box 72"/>
            <p:cNvSpPr txBox="1">
              <a:spLocks noChangeArrowheads="1"/>
            </p:cNvSpPr>
            <p:nvPr/>
          </p:nvSpPr>
          <p:spPr bwMode="auto">
            <a:xfrm>
              <a:off x="2438400" y="2667001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VBD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 Box 72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838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He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 Box 72"/>
            <p:cNvSpPr txBox="1">
              <a:spLocks noChangeArrowheads="1"/>
            </p:cNvSpPr>
            <p:nvPr/>
          </p:nvSpPr>
          <p:spPr bwMode="auto">
            <a:xfrm>
              <a:off x="5943600" y="2667000"/>
              <a:ext cx="9906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 Box 72"/>
            <p:cNvSpPr txBox="1">
              <a:spLocks noChangeArrowheads="1"/>
            </p:cNvSpPr>
            <p:nvPr/>
          </p:nvSpPr>
          <p:spPr bwMode="auto">
            <a:xfrm>
              <a:off x="4114800" y="4648200"/>
              <a:ext cx="1219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the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 Box 72"/>
            <p:cNvSpPr txBox="1">
              <a:spLocks noChangeArrowheads="1"/>
            </p:cNvSpPr>
            <p:nvPr/>
          </p:nvSpPr>
          <p:spPr bwMode="auto">
            <a:xfrm>
              <a:off x="2438400" y="3657600"/>
              <a:ext cx="13716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heard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 Box 72"/>
            <p:cNvSpPr txBox="1">
              <a:spLocks noChangeArrowheads="1"/>
            </p:cNvSpPr>
            <p:nvPr/>
          </p:nvSpPr>
          <p:spPr bwMode="auto">
            <a:xfrm>
              <a:off x="3962400" y="3677455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DT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72"/>
            <p:cNvSpPr txBox="1">
              <a:spLocks noChangeArrowheads="1"/>
            </p:cNvSpPr>
            <p:nvPr/>
          </p:nvSpPr>
          <p:spPr bwMode="auto">
            <a:xfrm>
              <a:off x="5334000" y="3677455"/>
              <a:ext cx="1447800" cy="60998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NN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 Box 72"/>
            <p:cNvSpPr txBox="1">
              <a:spLocks noChangeArrowheads="1"/>
            </p:cNvSpPr>
            <p:nvPr/>
          </p:nvSpPr>
          <p:spPr bwMode="auto">
            <a:xfrm>
              <a:off x="5334000" y="4648200"/>
              <a:ext cx="1219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voice</a:t>
              </a:r>
              <a:endParaRPr lang="en-US" altLang="zh-CN" sz="25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直接连接符 61"/>
            <p:cNvCxnSpPr>
              <a:stCxn id="50" idx="0"/>
            </p:cNvCxnSpPr>
            <p:nvPr/>
          </p:nvCxnSpPr>
          <p:spPr>
            <a:xfrm rot="5400000" flipH="1" flipV="1">
              <a:off x="3295650" y="781051"/>
              <a:ext cx="457199" cy="1333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rot="5400000" flipH="1" flipV="1">
              <a:off x="3924300" y="1409700"/>
              <a:ext cx="457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10800000">
              <a:off x="4191000" y="1219200"/>
              <a:ext cx="1524000" cy="609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 flipH="1" flipV="1">
              <a:off x="4381501" y="3238501"/>
              <a:ext cx="533399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10800000">
              <a:off x="4038600" y="2133600"/>
              <a:ext cx="762000" cy="533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>
              <a:stCxn id="52" idx="0"/>
            </p:cNvCxnSpPr>
            <p:nvPr/>
          </p:nvCxnSpPr>
          <p:spPr>
            <a:xfrm rot="5400000" flipH="1" flipV="1">
              <a:off x="1809750" y="2038352"/>
              <a:ext cx="533400" cy="723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5400000" flipH="1" flipV="1">
              <a:off x="5715794" y="2438400"/>
              <a:ext cx="6088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rot="5400000" flipH="1" flipV="1">
              <a:off x="1143794" y="33520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5400000" flipH="1" flipV="1">
              <a:off x="2667794" y="33520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10800000">
              <a:off x="4800600" y="3124202"/>
              <a:ext cx="762000" cy="5333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5400000" flipH="1" flipV="1">
              <a:off x="4115594" y="44188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 flipH="1" flipV="1">
              <a:off x="5487194" y="4419600"/>
              <a:ext cx="4564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>
              <a:stCxn id="54" idx="0"/>
            </p:cNvCxnSpPr>
            <p:nvPr/>
          </p:nvCxnSpPr>
          <p:spPr>
            <a:xfrm rot="5400000" flipH="1" flipV="1">
              <a:off x="3333750" y="1962151"/>
              <a:ext cx="533400" cy="87630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9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Inference on LDCRFs is </a:t>
            </a:r>
            <a:r>
              <a:rPr lang="en-US" altLang="zh-CN" sz="3200" dirty="0" smtClean="0"/>
              <a:t>an </a:t>
            </a:r>
            <a:r>
              <a:rPr lang="en-US" altLang="zh-CN" sz="3200" dirty="0" smtClean="0"/>
              <a:t>NP-hard problem (even for linear-chain latent dynamics)!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Proposed an </a:t>
            </a:r>
            <a:r>
              <a:rPr lang="en-US" altLang="zh-CN" sz="3200" dirty="0" smtClean="0">
                <a:solidFill>
                  <a:srgbClr val="FF0000"/>
                </a:solidFill>
              </a:rPr>
              <a:t>exact </a:t>
            </a:r>
            <a:r>
              <a:rPr lang="en-US" altLang="zh-CN" sz="3200" dirty="0" smtClean="0"/>
              <a:t>inference method on LDCRFs.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The proposed method achieves </a:t>
            </a:r>
            <a:r>
              <a:rPr lang="en-US" altLang="zh-CN" sz="3200" dirty="0" smtClean="0">
                <a:solidFill>
                  <a:srgbClr val="FF0000"/>
                </a:solidFill>
              </a:rPr>
              <a:t>good accuracies yet with fast speed</a:t>
            </a:r>
            <a:r>
              <a:rPr lang="en-US" altLang="zh-CN" sz="32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6124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86800" cy="1470025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Latent variable </a:t>
            </a:r>
            <a:r>
              <a:rPr lang="en-US" altLang="ja-JP" sz="4000" dirty="0" err="1" smtClean="0"/>
              <a:t>perceptron</a:t>
            </a:r>
            <a:r>
              <a:rPr lang="en-US" altLang="ja-JP" sz="4000" dirty="0" smtClean="0"/>
              <a:t> for structured classification</a:t>
            </a:r>
            <a:endParaRPr lang="zh-CN" altLang="en-US" sz="3600" dirty="0" smtClean="0"/>
          </a:p>
        </p:txBody>
      </p:sp>
      <p:sp>
        <p:nvSpPr>
          <p:cNvPr id="717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>
            <a:normAutofit/>
          </a:bodyPr>
          <a:lstStyle/>
          <a:p>
            <a:r>
              <a:rPr lang="en-US" altLang="zh-CN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altLang="zh-C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Sun (</a:t>
            </a:r>
            <a:r>
              <a:rPr lang="zh-CN" alt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孫 栩</a:t>
            </a:r>
            <a:r>
              <a:rPr lang="en-US" altLang="zh-CN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zh-CN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Tokyo</a:t>
            </a:r>
          </a:p>
          <a:p>
            <a:r>
              <a:rPr lang="en-US" altLang="zh-CN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2010.06.16</a:t>
            </a: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228600" y="609600"/>
            <a:ext cx="3505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Latent dynamics workshop 2010</a:t>
            </a:r>
          </a:p>
        </p:txBody>
      </p:sp>
    </p:spTree>
  </p:cSld>
  <p:clrMapOvr>
    <a:masterClrMapping/>
  </p:clrMapOvr>
  <p:transition advTm="1189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new model for fast training</a:t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[Sun+ IJCAI 09]</a:t>
            </a:r>
            <a:endParaRPr lang="zh-CN" altLang="en-US" sz="3300" dirty="0">
              <a:latin typeface="Kartika" pitchFamily="18" charset="0"/>
              <a:cs typeface="Kartika" pitchFamily="18" charset="0"/>
            </a:endParaRPr>
          </a:p>
        </p:txBody>
      </p:sp>
      <p:graphicFrame>
        <p:nvGraphicFramePr>
          <p:cNvPr id="67586" name="Object 4"/>
          <p:cNvGraphicFramePr>
            <a:graphicFrameLocks noChangeAspect="1"/>
          </p:cNvGraphicFramePr>
          <p:nvPr/>
        </p:nvGraphicFramePr>
        <p:xfrm>
          <a:off x="1982788" y="1905000"/>
          <a:ext cx="4279900" cy="741363"/>
        </p:xfrm>
        <a:graphic>
          <a:graphicData uri="http://schemas.openxmlformats.org/presentationml/2006/ole">
            <p:oleObj spid="_x0000_s204802" name="Equation" r:id="rId4" imgW="2057400" imgH="355320" progId="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087563" y="4699000"/>
          <a:ext cx="3170237" cy="635000"/>
        </p:xfrm>
        <a:graphic>
          <a:graphicData uri="http://schemas.openxmlformats.org/presentationml/2006/ole">
            <p:oleObj spid="_x0000_s204803" name="Equation" r:id="rId5" imgW="1523880" imgH="304560" progId="">
              <p:embed/>
            </p:oleObj>
          </a:graphicData>
        </a:graphic>
      </p:graphicFrame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448547" y="1447800"/>
            <a:ext cx="4809253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Conditional latent variable model:</a:t>
            </a:r>
            <a:endParaRPr lang="en-US" altLang="zh-CN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72"/>
          <p:cNvSpPr txBox="1">
            <a:spLocks noChangeArrowheads="1"/>
          </p:cNvSpPr>
          <p:nvPr/>
        </p:nvSpPr>
        <p:spPr bwMode="auto">
          <a:xfrm>
            <a:off x="457200" y="4038600"/>
            <a:ext cx="7086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Our proposal, a new model </a:t>
            </a:r>
            <a:r>
              <a:rPr lang="en-US" altLang="zh-CN" sz="2000" dirty="0" smtClean="0"/>
              <a:t>(</a:t>
            </a: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Sun et al., 2009</a:t>
            </a:r>
            <a:r>
              <a:rPr lang="en-US" altLang="zh-CN" sz="2000" dirty="0" smtClean="0"/>
              <a:t>) </a:t>
            </a:r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zh-CN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1896347" y="2677924"/>
            <a:ext cx="579985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Normally, batch training </a:t>
            </a: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(do weight update after go over all samples) 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1981200" y="5334000"/>
            <a:ext cx="58674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Online training</a:t>
            </a: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(do weight update on each sample)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禁止符 11"/>
          <p:cNvSpPr/>
          <p:nvPr/>
        </p:nvSpPr>
        <p:spPr>
          <a:xfrm>
            <a:off x="3733800" y="1676400"/>
            <a:ext cx="1143000" cy="1143000"/>
          </a:xfrm>
          <a:prstGeom prst="noSmoking">
            <a:avLst/>
          </a:prstGeom>
          <a:solidFill>
            <a:srgbClr val="FF0000">
              <a:alpha val="59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5" name="Text Box 72"/>
          <p:cNvSpPr txBox="1">
            <a:spLocks noChangeArrowheads="1"/>
          </p:cNvSpPr>
          <p:nvPr/>
        </p:nvSpPr>
        <p:spPr bwMode="auto">
          <a:xfrm>
            <a:off x="1524000" y="1905000"/>
            <a:ext cx="3810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5900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altLang="zh-CN" sz="5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 Box 72"/>
          <p:cNvSpPr txBox="1">
            <a:spLocks noChangeArrowheads="1"/>
          </p:cNvSpPr>
          <p:nvPr/>
        </p:nvSpPr>
        <p:spPr bwMode="auto">
          <a:xfrm>
            <a:off x="1524000" y="4572000"/>
            <a:ext cx="38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0" dirty="0" smtClean="0">
                <a:latin typeface="Times New Roman" pitchFamily="18" charset="0"/>
                <a:cs typeface="Times New Roman" pitchFamily="18" charset="0"/>
              </a:rPr>
              <a:t>{</a:t>
            </a:r>
            <a:endParaRPr lang="en-US" altLang="zh-C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custDataLst>
      <p:tags r:id="rId2"/>
    </p:custDataLst>
  </p:cSld>
  <p:clrMapOvr>
    <a:masterClrMapping/>
  </p:clrMapOvr>
  <p:transition advTm="233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56" grpId="0"/>
      <p:bldP spid="12" grpId="0" animBg="1"/>
      <p:bldP spid="85" grpId="0"/>
      <p:bldP spid="8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</a:t>
            </a:r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C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Our proposal: </a:t>
            </a:r>
            <a:br>
              <a:rPr lang="en-US" altLang="zh-CN" dirty="0" smtClean="0"/>
            </a:br>
            <a:r>
              <a:rPr lang="en-US" altLang="zh-CN" dirty="0" smtClean="0"/>
              <a:t>latent perceptron training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89" grpId="0" animBg="1"/>
      <p:bldP spid="90" grpId="0" animBg="1"/>
      <p:bldP spid="91" grpId="0" animBg="1"/>
      <p:bldP spid="92" grpId="0" animBg="1"/>
      <p:bldP spid="88" grpId="0" animBg="1"/>
      <p:bldP spid="87" grpId="0"/>
      <p:bldP spid="93" grpId="0"/>
      <p:bldP spid="94" grpId="0"/>
      <p:bldP spid="95" grpId="0"/>
      <p:bldP spid="96" grpId="0"/>
      <p:bldP spid="97" grpId="0"/>
      <p:bldP spid="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6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Our proposal: </a:t>
            </a:r>
            <a:br>
              <a:rPr lang="en-US" altLang="zh-CN" dirty="0" smtClean="0"/>
            </a:br>
            <a:r>
              <a:rPr lang="en-US" altLang="zh-CN" dirty="0" smtClean="0"/>
              <a:t>latent perceptron training</a:t>
            </a:r>
            <a:endParaRPr lang="zh-CN" altLang="en-US" dirty="0" smtClean="0">
              <a:solidFill>
                <a:srgbClr val="0033CC"/>
              </a:solidFill>
              <a:ea typeface="宋体" pitchFamily="2" charset="-122"/>
            </a:endParaRPr>
          </a:p>
        </p:txBody>
      </p:sp>
      <p:sp>
        <p:nvSpPr>
          <p:cNvPr id="11277" name="椭圆 3"/>
          <p:cNvSpPr>
            <a:spLocks noChangeAspect="1" noChangeArrowheads="1"/>
          </p:cNvSpPr>
          <p:nvPr/>
        </p:nvSpPr>
        <p:spPr bwMode="auto">
          <a:xfrm>
            <a:off x="1676400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 smtClean="0">
                <a:ea typeface="宋体" pitchFamily="2" charset="-122"/>
              </a:rPr>
              <a:t>  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278" name="椭圆 7"/>
          <p:cNvSpPr>
            <a:spLocks noChangeAspect="1" noChangeArrowheads="1"/>
          </p:cNvSpPr>
          <p:nvPr/>
        </p:nvSpPr>
        <p:spPr bwMode="auto">
          <a:xfrm>
            <a:off x="1676400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79" name="椭圆 8"/>
          <p:cNvSpPr>
            <a:spLocks noChangeAspect="1" noChangeArrowheads="1"/>
          </p:cNvSpPr>
          <p:nvPr/>
        </p:nvSpPr>
        <p:spPr bwMode="auto">
          <a:xfrm>
            <a:off x="1676400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0" name="椭圆 9"/>
          <p:cNvSpPr>
            <a:spLocks noChangeAspect="1" noChangeArrowheads="1"/>
          </p:cNvSpPr>
          <p:nvPr/>
        </p:nvSpPr>
        <p:spPr bwMode="auto">
          <a:xfrm>
            <a:off x="1676400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1" name="椭圆 10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1282" name="椭圆 11"/>
          <p:cNvSpPr>
            <a:spLocks noChangeAspect="1" noChangeArrowheads="1"/>
          </p:cNvSpPr>
          <p:nvPr/>
        </p:nvSpPr>
        <p:spPr bwMode="auto">
          <a:xfrm>
            <a:off x="1676400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3" name="椭圆 12"/>
          <p:cNvSpPr>
            <a:spLocks noChangeAspect="1" noChangeArrowheads="1"/>
          </p:cNvSpPr>
          <p:nvPr/>
        </p:nvSpPr>
        <p:spPr bwMode="auto">
          <a:xfrm>
            <a:off x="303371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4" name="椭圆 13"/>
          <p:cNvSpPr>
            <a:spLocks noChangeAspect="1" noChangeArrowheads="1"/>
          </p:cNvSpPr>
          <p:nvPr/>
        </p:nvSpPr>
        <p:spPr bwMode="auto">
          <a:xfrm>
            <a:off x="303371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5" name="椭圆 14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86" name="椭圆 15"/>
          <p:cNvSpPr>
            <a:spLocks noChangeAspect="1" noChangeArrowheads="1"/>
          </p:cNvSpPr>
          <p:nvPr/>
        </p:nvSpPr>
        <p:spPr bwMode="auto">
          <a:xfrm>
            <a:off x="303371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7" name="椭圆 16"/>
          <p:cNvSpPr>
            <a:spLocks noChangeAspect="1" noChangeArrowheads="1"/>
          </p:cNvSpPr>
          <p:nvPr/>
        </p:nvSpPr>
        <p:spPr bwMode="auto">
          <a:xfrm>
            <a:off x="303371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8" name="椭圆 17"/>
          <p:cNvSpPr>
            <a:spLocks noChangeAspect="1" noChangeArrowheads="1"/>
          </p:cNvSpPr>
          <p:nvPr/>
        </p:nvSpPr>
        <p:spPr bwMode="auto">
          <a:xfrm>
            <a:off x="303371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89" name="椭圆 18"/>
          <p:cNvSpPr>
            <a:spLocks noChangeAspect="1" noChangeArrowheads="1"/>
          </p:cNvSpPr>
          <p:nvPr/>
        </p:nvSpPr>
        <p:spPr bwMode="auto">
          <a:xfrm>
            <a:off x="4319588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0" name="椭圆 1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1" name="椭圆 20"/>
          <p:cNvSpPr>
            <a:spLocks noChangeAspect="1" noChangeArrowheads="1"/>
          </p:cNvSpPr>
          <p:nvPr/>
        </p:nvSpPr>
        <p:spPr bwMode="auto">
          <a:xfrm>
            <a:off x="4319588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2" name="椭圆 21"/>
          <p:cNvSpPr>
            <a:spLocks noChangeAspect="1" noChangeArrowheads="1"/>
          </p:cNvSpPr>
          <p:nvPr/>
        </p:nvSpPr>
        <p:spPr bwMode="auto">
          <a:xfrm>
            <a:off x="4319588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3" name="椭圆 22"/>
          <p:cNvSpPr>
            <a:spLocks noChangeAspect="1" noChangeArrowheads="1"/>
          </p:cNvSpPr>
          <p:nvPr/>
        </p:nvSpPr>
        <p:spPr bwMode="auto">
          <a:xfrm>
            <a:off x="4319588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4" name="椭圆 23"/>
          <p:cNvSpPr>
            <a:spLocks noChangeAspect="1" noChangeArrowheads="1"/>
          </p:cNvSpPr>
          <p:nvPr/>
        </p:nvSpPr>
        <p:spPr bwMode="auto">
          <a:xfrm>
            <a:off x="4319588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5" name="椭圆 24"/>
          <p:cNvSpPr>
            <a:spLocks noChangeAspect="1" noChangeArrowheads="1"/>
          </p:cNvSpPr>
          <p:nvPr/>
        </p:nvSpPr>
        <p:spPr bwMode="auto">
          <a:xfrm>
            <a:off x="5605463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6" name="椭圆 25"/>
          <p:cNvSpPr>
            <a:spLocks noChangeAspect="1" noChangeArrowheads="1"/>
          </p:cNvSpPr>
          <p:nvPr/>
        </p:nvSpPr>
        <p:spPr bwMode="auto">
          <a:xfrm>
            <a:off x="5605463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7" name="椭圆 26"/>
          <p:cNvSpPr>
            <a:spLocks noChangeAspect="1" noChangeArrowheads="1"/>
          </p:cNvSpPr>
          <p:nvPr/>
        </p:nvSpPr>
        <p:spPr bwMode="auto">
          <a:xfrm>
            <a:off x="560546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298" name="椭圆 27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1299" name="椭圆 28"/>
          <p:cNvSpPr>
            <a:spLocks noChangeAspect="1" noChangeArrowheads="1"/>
          </p:cNvSpPr>
          <p:nvPr/>
        </p:nvSpPr>
        <p:spPr bwMode="auto">
          <a:xfrm>
            <a:off x="5605463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0" name="椭圆 29"/>
          <p:cNvSpPr>
            <a:spLocks noChangeAspect="1" noChangeArrowheads="1"/>
          </p:cNvSpPr>
          <p:nvPr/>
        </p:nvSpPr>
        <p:spPr bwMode="auto">
          <a:xfrm>
            <a:off x="5605463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1" name="椭圆 30"/>
          <p:cNvSpPr>
            <a:spLocks noChangeAspect="1" noChangeArrowheads="1"/>
          </p:cNvSpPr>
          <p:nvPr/>
        </p:nvSpPr>
        <p:spPr bwMode="auto">
          <a:xfrm>
            <a:off x="6962775" y="1504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2" name="椭圆 31"/>
          <p:cNvSpPr>
            <a:spLocks noChangeAspect="1" noChangeArrowheads="1"/>
          </p:cNvSpPr>
          <p:nvPr/>
        </p:nvSpPr>
        <p:spPr bwMode="auto">
          <a:xfrm>
            <a:off x="6962775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3" name="椭圆 32"/>
          <p:cNvSpPr>
            <a:spLocks noChangeAspect="1" noChangeArrowheads="1"/>
          </p:cNvSpPr>
          <p:nvPr/>
        </p:nvSpPr>
        <p:spPr bwMode="auto">
          <a:xfrm>
            <a:off x="6962775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4" name="椭圆 33"/>
          <p:cNvSpPr>
            <a:spLocks noChangeAspect="1" noChangeArrowheads="1"/>
          </p:cNvSpPr>
          <p:nvPr/>
        </p:nvSpPr>
        <p:spPr bwMode="auto">
          <a:xfrm>
            <a:off x="6962775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5" name="椭圆 34"/>
          <p:cNvSpPr>
            <a:spLocks noChangeAspect="1" noChangeArrowheads="1"/>
          </p:cNvSpPr>
          <p:nvPr/>
        </p:nvSpPr>
        <p:spPr bwMode="auto">
          <a:xfrm>
            <a:off x="6962775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11306" name="椭圆 35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9" name="椭圆 88"/>
          <p:cNvSpPr>
            <a:spLocks noChangeAspect="1" noChangeArrowheads="1"/>
          </p:cNvSpPr>
          <p:nvPr/>
        </p:nvSpPr>
        <p:spPr bwMode="auto">
          <a:xfrm>
            <a:off x="3033713" y="2647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90" name="椭圆 89"/>
          <p:cNvSpPr>
            <a:spLocks noChangeAspect="1" noChangeArrowheads="1"/>
          </p:cNvSpPr>
          <p:nvPr/>
        </p:nvSpPr>
        <p:spPr bwMode="auto">
          <a:xfrm>
            <a:off x="4319588" y="2076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91" name="椭圆 90"/>
          <p:cNvSpPr>
            <a:spLocks noChangeAspect="1" noChangeArrowheads="1"/>
          </p:cNvSpPr>
          <p:nvPr/>
        </p:nvSpPr>
        <p:spPr bwMode="auto">
          <a:xfrm>
            <a:off x="5605463" y="3790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92" name="椭圆 91"/>
          <p:cNvSpPr>
            <a:spLocks noChangeAspect="1" noChangeArrowheads="1"/>
          </p:cNvSpPr>
          <p:nvPr/>
        </p:nvSpPr>
        <p:spPr bwMode="auto">
          <a:xfrm>
            <a:off x="6962775" y="49339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8" name="椭圆 87"/>
          <p:cNvSpPr>
            <a:spLocks noChangeAspect="1" noChangeArrowheads="1"/>
          </p:cNvSpPr>
          <p:nvPr/>
        </p:nvSpPr>
        <p:spPr bwMode="auto">
          <a:xfrm>
            <a:off x="1676400" y="4362450"/>
            <a:ext cx="171450" cy="171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7" name="Text Box 72"/>
          <p:cNvSpPr txBox="1">
            <a:spLocks noChangeArrowheads="1"/>
          </p:cNvSpPr>
          <p:nvPr/>
        </p:nvSpPr>
        <p:spPr bwMode="auto">
          <a:xfrm>
            <a:off x="685800" y="13716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 Box 72"/>
          <p:cNvSpPr txBox="1">
            <a:spLocks noChangeArrowheads="1"/>
          </p:cNvSpPr>
          <p:nvPr/>
        </p:nvSpPr>
        <p:spPr bwMode="auto">
          <a:xfrm>
            <a:off x="685800" y="1981200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 Box 72"/>
          <p:cNvSpPr txBox="1">
            <a:spLocks noChangeArrowheads="1"/>
          </p:cNvSpPr>
          <p:nvPr/>
        </p:nvSpPr>
        <p:spPr bwMode="auto">
          <a:xfrm>
            <a:off x="685800" y="25262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3400" y="36576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noSeg-0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 Box 72"/>
          <p:cNvSpPr txBox="1">
            <a:spLocks noChangeArrowheads="1"/>
          </p:cNvSpPr>
          <p:nvPr/>
        </p:nvSpPr>
        <p:spPr bwMode="auto">
          <a:xfrm>
            <a:off x="533400" y="42672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noSeg-1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 Box 72"/>
          <p:cNvSpPr txBox="1">
            <a:spLocks noChangeArrowheads="1"/>
          </p:cNvSpPr>
          <p:nvPr/>
        </p:nvSpPr>
        <p:spPr bwMode="auto">
          <a:xfrm>
            <a:off x="533400" y="4812268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noSeg-2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533400" y="5257800"/>
            <a:ext cx="71628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7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These            are             her         flowers           .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直接连接符 58"/>
          <p:cNvCxnSpPr>
            <a:stCxn id="11278" idx="6"/>
            <a:endCxn id="89" idx="2"/>
          </p:cNvCxnSpPr>
          <p:nvPr/>
        </p:nvCxnSpPr>
        <p:spPr>
          <a:xfrm>
            <a:off x="1847850" y="2162175"/>
            <a:ext cx="1185863" cy="57150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1" name="直接连接符 60"/>
          <p:cNvCxnSpPr>
            <a:stCxn id="89" idx="6"/>
            <a:endCxn id="90" idx="2"/>
          </p:cNvCxnSpPr>
          <p:nvPr/>
        </p:nvCxnSpPr>
        <p:spPr>
          <a:xfrm flipV="1">
            <a:off x="3205163" y="2162175"/>
            <a:ext cx="1114425" cy="57150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直接连接符 62"/>
          <p:cNvCxnSpPr>
            <a:stCxn id="90" idx="6"/>
            <a:endCxn id="11299" idx="2"/>
          </p:cNvCxnSpPr>
          <p:nvPr/>
        </p:nvCxnSpPr>
        <p:spPr>
          <a:xfrm>
            <a:off x="4491038" y="2162175"/>
            <a:ext cx="1114425" cy="228600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5" name="直接连接符 64"/>
          <p:cNvCxnSpPr>
            <a:stCxn id="11299" idx="6"/>
            <a:endCxn id="11301" idx="2"/>
          </p:cNvCxnSpPr>
          <p:nvPr/>
        </p:nvCxnSpPr>
        <p:spPr>
          <a:xfrm flipV="1">
            <a:off x="5776913" y="1590675"/>
            <a:ext cx="1185862" cy="2857500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aphicFrame>
        <p:nvGraphicFramePr>
          <p:cNvPr id="235522" name="Object 4"/>
          <p:cNvGraphicFramePr>
            <a:graphicFrameLocks noChangeAspect="1"/>
          </p:cNvGraphicFramePr>
          <p:nvPr/>
        </p:nvGraphicFramePr>
        <p:xfrm>
          <a:off x="381000" y="5357812"/>
          <a:ext cx="8323263" cy="661988"/>
        </p:xfrm>
        <a:graphic>
          <a:graphicData uri="http://schemas.openxmlformats.org/presentationml/2006/ole">
            <p:oleObj spid="_x0000_s205826" name="Equation" r:id="rId3" imgW="4000320" imgH="317160" progId="Equation.3">
              <p:embed/>
            </p:oleObj>
          </a:graphicData>
        </a:graphic>
      </p:graphicFrame>
      <p:cxnSp>
        <p:nvCxnSpPr>
          <p:cNvPr id="51" name="直接连接符 50"/>
          <p:cNvCxnSpPr>
            <a:stCxn id="88" idx="6"/>
            <a:endCxn id="11286" idx="2"/>
          </p:cNvCxnSpPr>
          <p:nvPr/>
        </p:nvCxnSpPr>
        <p:spPr>
          <a:xfrm flipV="1">
            <a:off x="1847850" y="3876675"/>
            <a:ext cx="1185863" cy="571500"/>
          </a:xfrm>
          <a:prstGeom prst="lin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4" name="直接连接符 53"/>
          <p:cNvCxnSpPr>
            <a:stCxn id="11286" idx="6"/>
            <a:endCxn id="11294" idx="2"/>
          </p:cNvCxnSpPr>
          <p:nvPr/>
        </p:nvCxnSpPr>
        <p:spPr>
          <a:xfrm>
            <a:off x="3205163" y="3876675"/>
            <a:ext cx="1114425" cy="1143000"/>
          </a:xfrm>
          <a:prstGeom prst="lin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7" name="直接连接符 56"/>
          <p:cNvCxnSpPr>
            <a:stCxn id="11294" idx="6"/>
            <a:endCxn id="11296" idx="2"/>
          </p:cNvCxnSpPr>
          <p:nvPr/>
        </p:nvCxnSpPr>
        <p:spPr>
          <a:xfrm flipV="1">
            <a:off x="4491038" y="2162175"/>
            <a:ext cx="1114425" cy="2857500"/>
          </a:xfrm>
          <a:prstGeom prst="lin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0" name="直接连接符 59"/>
          <p:cNvCxnSpPr>
            <a:stCxn id="11296" idx="6"/>
            <a:endCxn id="11304" idx="2"/>
          </p:cNvCxnSpPr>
          <p:nvPr/>
        </p:nvCxnSpPr>
        <p:spPr>
          <a:xfrm>
            <a:off x="5776913" y="2162175"/>
            <a:ext cx="1185862" cy="1714500"/>
          </a:xfrm>
          <a:prstGeom prst="lin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正方形/長方形 5"/>
          <p:cNvSpPr/>
          <p:nvPr/>
        </p:nvSpPr>
        <p:spPr>
          <a:xfrm>
            <a:off x="1676400" y="5257800"/>
            <a:ext cx="3581400" cy="609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62" name="正方形/長方形 5"/>
          <p:cNvSpPr/>
          <p:nvPr/>
        </p:nvSpPr>
        <p:spPr>
          <a:xfrm>
            <a:off x="5486400" y="5257800"/>
            <a:ext cx="3276600" cy="60960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64" name="Text Box 72"/>
          <p:cNvSpPr txBox="1">
            <a:spLocks noChangeArrowheads="1"/>
          </p:cNvSpPr>
          <p:nvPr/>
        </p:nvSpPr>
        <p:spPr bwMode="auto">
          <a:xfrm>
            <a:off x="7391400" y="1371600"/>
            <a:ext cx="990600" cy="40011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endParaRPr lang="en-US" altLang="zh-C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72"/>
          <p:cNvSpPr txBox="1">
            <a:spLocks noChangeArrowheads="1"/>
          </p:cNvSpPr>
          <p:nvPr/>
        </p:nvSpPr>
        <p:spPr bwMode="auto">
          <a:xfrm>
            <a:off x="7391400" y="3657600"/>
            <a:ext cx="990600" cy="40011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Wrong</a:t>
            </a:r>
            <a:endParaRPr lang="en-US" altLang="zh-C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2" grpId="0" animBg="1"/>
      <p:bldP spid="64" grpId="0" animBg="1"/>
      <p:bldP spid="6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Convergence analysis: </a:t>
            </a:r>
            <a:r>
              <a:rPr lang="en-US" altLang="zh-CN" dirty="0" err="1" smtClean="0"/>
              <a:t>separability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[Sun+ IJCAI 09]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With latent variables, is data space still separable?   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grpSp>
        <p:nvGrpSpPr>
          <p:cNvPr id="2" name="组合 8"/>
          <p:cNvGrpSpPr/>
          <p:nvPr/>
        </p:nvGrpSpPr>
        <p:grpSpPr>
          <a:xfrm>
            <a:off x="838200" y="3124201"/>
            <a:ext cx="6705600" cy="2209800"/>
            <a:chOff x="533400" y="2900363"/>
            <a:chExt cx="7848600" cy="3105150"/>
          </a:xfrm>
        </p:grpSpPr>
        <p:pic>
          <p:nvPicPr>
            <p:cNvPr id="1638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" y="2900363"/>
              <a:ext cx="7848600" cy="182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" y="4724400"/>
              <a:ext cx="4876800" cy="1281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4842710" y="2133600"/>
            <a:ext cx="7440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47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Convergence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en-US" altLang="zh-CN" sz="3000" dirty="0" smtClean="0">
                <a:latin typeface="Kartika" pitchFamily="18" charset="0"/>
                <a:cs typeface="Kartika" pitchFamily="18" charset="0"/>
              </a:rPr>
              <a:t> </a:t>
            </a: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[Sun+ IJCAI 09]</a:t>
            </a:r>
            <a:endParaRPr lang="en-US" altLang="zh-CN" sz="33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Is latent perceptron training convergent? 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en-US" altLang="zh-CN" dirty="0" smtClean="0">
                <a:solidFill>
                  <a:schemeClr val="bg1"/>
                </a:solidFill>
              </a:rPr>
              <a:t>Comparison to traditional perceptron: </a:t>
            </a:r>
            <a:endParaRPr lang="zh-CN" altLang="en-US" dirty="0" smtClean="0">
              <a:solidFill>
                <a:schemeClr val="bg1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/>
          </a:p>
        </p:txBody>
      </p:sp>
      <p:grpSp>
        <p:nvGrpSpPr>
          <p:cNvPr id="2" name="组合 10"/>
          <p:cNvGrpSpPr/>
          <p:nvPr/>
        </p:nvGrpSpPr>
        <p:grpSpPr>
          <a:xfrm>
            <a:off x="838200" y="2971800"/>
            <a:ext cx="7010400" cy="1600200"/>
            <a:chOff x="457200" y="2514600"/>
            <a:chExt cx="8077200" cy="1905000"/>
          </a:xfrm>
        </p:grpSpPr>
        <p:pic>
          <p:nvPicPr>
            <p:cNvPr id="174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2514600"/>
              <a:ext cx="8077200" cy="1122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3" name="Picture 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3400" y="3657600"/>
              <a:ext cx="63754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6629400" y="2133600"/>
            <a:ext cx="7440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990600" y="5334000"/>
            <a:ext cx="470673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Comparison to traditional perceptron: </a:t>
            </a:r>
            <a:endParaRPr lang="en-US" altLang="zh-CN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2233612" y="5773737"/>
          <a:ext cx="4014788" cy="474663"/>
        </p:xfrm>
        <a:graphic>
          <a:graphicData uri="http://schemas.openxmlformats.org/presentationml/2006/ole">
            <p:oleObj spid="_x0000_s206850" name="Equation" r:id="rId7" imgW="1930320" imgH="228600" progId="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custDataLst>
      <p:tags r:id="rId2"/>
    </p:custDataLst>
  </p:cSld>
  <p:clrMapOvr>
    <a:masterClrMapping/>
  </p:clrMapOvr>
  <p:transition advTm="120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A difficult case: inseparable data</a:t>
            </a:r>
            <a:r>
              <a:rPr lang="en-US" altLang="zh-CN" sz="2200" dirty="0" smtClean="0"/>
              <a:t/>
            </a:r>
            <a:br>
              <a:rPr lang="en-US" altLang="zh-CN" sz="2200" dirty="0" smtClean="0"/>
            </a:br>
            <a:r>
              <a:rPr lang="en-US" altLang="zh-CN" sz="3300" dirty="0" smtClean="0">
                <a:latin typeface="Kartika" pitchFamily="18" charset="0"/>
                <a:cs typeface="Kartika" pitchFamily="18" charset="0"/>
              </a:rPr>
              <a:t> [Sun+ IJCAI 09]</a:t>
            </a:r>
            <a:endParaRPr lang="en-US" altLang="zh-CN" sz="33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900" dirty="0" smtClean="0"/>
              <a:t>Are errors tractable for inseparable data? </a:t>
            </a:r>
            <a:endParaRPr lang="en-US" altLang="zh-CN" sz="25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05200"/>
            <a:ext cx="7315200" cy="116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5163" y="4648200"/>
            <a:ext cx="5684837" cy="62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2"/>
          <p:cNvSpPr txBox="1">
            <a:spLocks noChangeArrowheads="1"/>
          </p:cNvSpPr>
          <p:nvPr/>
        </p:nvSpPr>
        <p:spPr bwMode="auto">
          <a:xfrm>
            <a:off x="2209800" y="2189202"/>
            <a:ext cx="65091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#mistakes per iteration is 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up-bounded</a:t>
            </a:r>
            <a:endParaRPr lang="en-US" altLang="zh-CN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Summarization: convergence analysis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Latent perceptron is </a:t>
            </a:r>
            <a:r>
              <a:rPr lang="en-US" altLang="zh-CN" dirty="0" smtClean="0">
                <a:solidFill>
                  <a:srgbClr val="FF0000"/>
                </a:solidFill>
              </a:rPr>
              <a:t>convergent</a:t>
            </a:r>
          </a:p>
          <a:p>
            <a:endParaRPr lang="en-US" altLang="zh-CN" sz="1000" dirty="0" smtClean="0"/>
          </a:p>
          <a:p>
            <a:pPr lvl="1"/>
            <a:r>
              <a:rPr lang="en-US" altLang="zh-CN" dirty="0" smtClean="0"/>
              <a:t>By adding any latent variables, a separable data will</a:t>
            </a:r>
            <a:r>
              <a:rPr lang="en-US" altLang="zh-CN" dirty="0" smtClean="0">
                <a:solidFill>
                  <a:srgbClr val="FF0000"/>
                </a:solidFill>
              </a:rPr>
              <a:t> still be separable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Training is</a:t>
            </a:r>
            <a:r>
              <a:rPr lang="en-US" altLang="zh-CN" dirty="0" smtClean="0">
                <a:solidFill>
                  <a:srgbClr val="FF0000"/>
                </a:solidFill>
              </a:rPr>
              <a:t> not endless </a:t>
            </a:r>
            <a:r>
              <a:rPr lang="en-US" altLang="zh-CN" dirty="0" smtClean="0"/>
              <a:t>(will stop on a point)</a:t>
            </a:r>
          </a:p>
          <a:p>
            <a:pPr lvl="1"/>
            <a:r>
              <a:rPr lang="en-US" altLang="zh-CN" dirty="0" smtClean="0"/>
              <a:t>Converge speed is </a:t>
            </a:r>
            <a:r>
              <a:rPr lang="en-US" altLang="zh-CN" dirty="0" smtClean="0">
                <a:solidFill>
                  <a:srgbClr val="FF0000"/>
                </a:solidFill>
              </a:rPr>
              <a:t>fast </a:t>
            </a:r>
            <a:r>
              <a:rPr lang="en-US" altLang="zh-CN" dirty="0" smtClean="0"/>
              <a:t>(similar to traditional perceptron)</a:t>
            </a:r>
          </a:p>
          <a:p>
            <a:pPr lvl="1"/>
            <a:r>
              <a:rPr lang="en-US" altLang="zh-CN" dirty="0" smtClean="0"/>
              <a:t>Even for a difficult case (inseparable data), </a:t>
            </a:r>
            <a:r>
              <a:rPr lang="en-US" altLang="zh-CN" dirty="0" smtClean="0">
                <a:solidFill>
                  <a:srgbClr val="FF0000"/>
                </a:solidFill>
              </a:rPr>
              <a:t>mistakes are tractable </a:t>
            </a:r>
            <a:r>
              <a:rPr lang="en-US" altLang="zh-CN" dirty="0" smtClean="0"/>
              <a:t>(up-bounded on #mistake-per-</a:t>
            </a:r>
            <a:r>
              <a:rPr lang="en-US" altLang="zh-CN" dirty="0" err="1" smtClean="0"/>
              <a:t>iter</a:t>
            </a:r>
            <a:r>
              <a:rPr lang="en-US" altLang="zh-CN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 &amp; source code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X. Sun, T. </a:t>
            </a:r>
            <a:r>
              <a:rPr kumimoji="1" lang="en-US" altLang="ja-JP" dirty="0" err="1" smtClean="0"/>
              <a:t>Matsuzaki</a:t>
            </a:r>
            <a:r>
              <a:rPr kumimoji="1" lang="en-US" altLang="ja-JP" dirty="0" smtClean="0"/>
              <a:t>, D. </a:t>
            </a:r>
            <a:r>
              <a:rPr kumimoji="1" lang="en-US" altLang="ja-JP" dirty="0" err="1" smtClean="0"/>
              <a:t>Okanohara</a:t>
            </a:r>
            <a:r>
              <a:rPr kumimoji="1" lang="en-US" altLang="ja-JP" dirty="0" smtClean="0"/>
              <a:t>, J. </a:t>
            </a:r>
            <a:r>
              <a:rPr kumimoji="1" lang="en-US" altLang="ja-JP" dirty="0" err="1" smtClean="0"/>
              <a:t>Tsujii</a:t>
            </a:r>
            <a:r>
              <a:rPr kumimoji="1" lang="en-US" altLang="ja-JP" dirty="0" smtClean="0"/>
              <a:t>. Latent variable </a:t>
            </a:r>
            <a:r>
              <a:rPr kumimoji="1" lang="en-US" altLang="ja-JP" dirty="0" err="1" smtClean="0"/>
              <a:t>perceptron</a:t>
            </a:r>
            <a:r>
              <a:rPr kumimoji="1" lang="en-US" altLang="ja-JP" dirty="0" smtClean="0"/>
              <a:t> for structured classification. In </a:t>
            </a:r>
            <a:r>
              <a:rPr kumimoji="1" lang="en-US" altLang="ja-JP" i="1" dirty="0" smtClean="0"/>
              <a:t>IJCAI 2009</a:t>
            </a:r>
            <a:r>
              <a:rPr kumimoji="1" lang="en-US" altLang="ja-JP" dirty="0" smtClean="0"/>
              <a:t>.</a:t>
            </a:r>
          </a:p>
          <a:p>
            <a:r>
              <a:rPr kumimoji="1" lang="en-US" altLang="ja-JP" dirty="0" smtClean="0"/>
              <a:t>X. Sun &amp; J. </a:t>
            </a:r>
            <a:r>
              <a:rPr kumimoji="1" lang="en-US" altLang="ja-JP" dirty="0" err="1" smtClean="0"/>
              <a:t>Tsujii</a:t>
            </a:r>
            <a:r>
              <a:rPr kumimoji="1" lang="en-US" altLang="ja-JP" dirty="0" smtClean="0"/>
              <a:t>. Sequential labeling with latent variables. In </a:t>
            </a:r>
            <a:r>
              <a:rPr kumimoji="1" lang="en-US" altLang="ja-JP" i="1" dirty="0" smtClean="0"/>
              <a:t>EACL 2009</a:t>
            </a:r>
            <a:r>
              <a:rPr kumimoji="1" lang="en-US" altLang="ja-JP" dirty="0" smtClean="0"/>
              <a:t>.</a:t>
            </a:r>
          </a:p>
          <a:p>
            <a:endParaRPr kumimoji="1" lang="en-US" altLang="ja-JP" dirty="0" smtClean="0"/>
          </a:p>
          <a:p>
            <a:r>
              <a:rPr kumimoji="1" lang="en-US" altLang="ja-JP" dirty="0" err="1" smtClean="0">
                <a:solidFill>
                  <a:srgbClr val="FF0000"/>
                </a:solidFill>
              </a:rPr>
              <a:t>Souce</a:t>
            </a:r>
            <a:r>
              <a:rPr kumimoji="1" lang="en-US" altLang="ja-JP" dirty="0" smtClean="0">
                <a:solidFill>
                  <a:srgbClr val="FF0000"/>
                </a:solidFill>
              </a:rPr>
              <a:t> code (Latent-dynamic CRF, LDI inference, Latent-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perceptron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en-US" altLang="ja-JP" dirty="0" smtClean="0"/>
              <a:t> can be downloaded from my homepage:</a:t>
            </a:r>
          </a:p>
          <a:p>
            <a:pPr>
              <a:buNone/>
            </a:pPr>
            <a:r>
              <a:rPr kumimoji="1" lang="en-US" altLang="ja-JP" dirty="0" smtClean="0"/>
              <a:t>	http://www.ibis.t.u-tokyo.ac.jp/XuSun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Latent dynamics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5908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Latent-structures</a:t>
            </a:r>
            <a:r>
              <a:rPr lang="en-US" altLang="zh-CN" dirty="0" smtClean="0">
                <a:ea typeface="宋体" charset="-122"/>
              </a:rPr>
              <a:t> (latent dynamics here) are important in information processing</a:t>
            </a:r>
          </a:p>
          <a:p>
            <a:endParaRPr lang="en-US" altLang="zh-CN" dirty="0" smtClean="0">
              <a:ea typeface="宋体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2693313"/>
            <a:ext cx="579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Parsing: Learn refined grammars with latent info</a:t>
            </a:r>
            <a:endParaRPr lang="zh-CN" altLang="en-US" sz="2200" dirty="0"/>
          </a:p>
        </p:txBody>
      </p:sp>
      <p:grpSp>
        <p:nvGrpSpPr>
          <p:cNvPr id="47" name="组合 46"/>
          <p:cNvGrpSpPr>
            <a:grpSpLocks noChangeAspect="1"/>
          </p:cNvGrpSpPr>
          <p:nvPr/>
        </p:nvGrpSpPr>
        <p:grpSpPr>
          <a:xfrm>
            <a:off x="1905000" y="3208308"/>
            <a:ext cx="5562600" cy="3421092"/>
            <a:chOff x="990600" y="750879"/>
            <a:chExt cx="6324600" cy="4374375"/>
          </a:xfrm>
        </p:grpSpPr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>
              <a:off x="3961356" y="750879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49" name="Text Box 72"/>
            <p:cNvSpPr txBox="1">
              <a:spLocks noChangeArrowheads="1"/>
            </p:cNvSpPr>
            <p:nvPr/>
          </p:nvSpPr>
          <p:spPr bwMode="auto">
            <a:xfrm>
              <a:off x="3657600" y="16764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VP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0" name="Text Box 72"/>
            <p:cNvSpPr txBox="1">
              <a:spLocks noChangeArrowheads="1"/>
            </p:cNvSpPr>
            <p:nvPr/>
          </p:nvSpPr>
          <p:spPr bwMode="auto">
            <a:xfrm>
              <a:off x="2133600" y="16764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NP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1" name="Text Box 72"/>
            <p:cNvSpPr txBox="1">
              <a:spLocks noChangeArrowheads="1"/>
            </p:cNvSpPr>
            <p:nvPr/>
          </p:nvSpPr>
          <p:spPr bwMode="auto">
            <a:xfrm>
              <a:off x="4495800" y="26670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NP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990600" y="26670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PRP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3" name="Text Box 72"/>
            <p:cNvSpPr txBox="1">
              <a:spLocks noChangeArrowheads="1"/>
            </p:cNvSpPr>
            <p:nvPr/>
          </p:nvSpPr>
          <p:spPr bwMode="auto">
            <a:xfrm>
              <a:off x="5867400" y="16764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4" name="Text Box 72"/>
            <p:cNvSpPr txBox="1">
              <a:spLocks noChangeArrowheads="1"/>
            </p:cNvSpPr>
            <p:nvPr/>
          </p:nvSpPr>
          <p:spPr bwMode="auto">
            <a:xfrm>
              <a:off x="2438400" y="2667000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VBD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55" name="Text Box 72"/>
            <p:cNvSpPr txBox="1">
              <a:spLocks noChangeArrowheads="1"/>
            </p:cNvSpPr>
            <p:nvPr/>
          </p:nvSpPr>
          <p:spPr bwMode="auto">
            <a:xfrm>
              <a:off x="990600" y="3657600"/>
              <a:ext cx="838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He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 Box 72"/>
            <p:cNvSpPr txBox="1">
              <a:spLocks noChangeArrowheads="1"/>
            </p:cNvSpPr>
            <p:nvPr/>
          </p:nvSpPr>
          <p:spPr bwMode="auto">
            <a:xfrm>
              <a:off x="5943600" y="2667000"/>
              <a:ext cx="9906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 Box 72"/>
            <p:cNvSpPr txBox="1">
              <a:spLocks noChangeArrowheads="1"/>
            </p:cNvSpPr>
            <p:nvPr/>
          </p:nvSpPr>
          <p:spPr bwMode="auto">
            <a:xfrm>
              <a:off x="4114800" y="4648200"/>
              <a:ext cx="1219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the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 Box 72"/>
            <p:cNvSpPr txBox="1">
              <a:spLocks noChangeArrowheads="1"/>
            </p:cNvSpPr>
            <p:nvPr/>
          </p:nvSpPr>
          <p:spPr bwMode="auto">
            <a:xfrm>
              <a:off x="2438400" y="3657600"/>
              <a:ext cx="13716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heard</a:t>
              </a:r>
              <a:endParaRPr lang="en-US" altLang="zh-CN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 Box 72"/>
            <p:cNvSpPr txBox="1">
              <a:spLocks noChangeArrowheads="1"/>
            </p:cNvSpPr>
            <p:nvPr/>
          </p:nvSpPr>
          <p:spPr bwMode="auto">
            <a:xfrm>
              <a:off x="3962400" y="3677455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DT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60" name="Text Box 72"/>
            <p:cNvSpPr txBox="1">
              <a:spLocks noChangeArrowheads="1"/>
            </p:cNvSpPr>
            <p:nvPr/>
          </p:nvSpPr>
          <p:spPr bwMode="auto">
            <a:xfrm>
              <a:off x="5334000" y="3677455"/>
              <a:ext cx="14478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NN</a:t>
              </a:r>
              <a:r>
                <a:rPr lang="en-US" altLang="zh-CN" sz="25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-x</a:t>
              </a:r>
            </a:p>
          </p:txBody>
        </p:sp>
        <p:sp>
          <p:nvSpPr>
            <p:cNvPr id="61" name="Text Box 72"/>
            <p:cNvSpPr txBox="1">
              <a:spLocks noChangeArrowheads="1"/>
            </p:cNvSpPr>
            <p:nvPr/>
          </p:nvSpPr>
          <p:spPr bwMode="auto">
            <a:xfrm>
              <a:off x="5334000" y="4648200"/>
              <a:ext cx="1219200" cy="477054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2500" b="1" dirty="0" smtClean="0">
                  <a:latin typeface="Times New Roman" pitchFamily="18" charset="0"/>
                  <a:cs typeface="Times New Roman" pitchFamily="18" charset="0"/>
                </a:rPr>
                <a:t>voice</a:t>
              </a:r>
              <a:endParaRPr lang="en-US" altLang="zh-CN" sz="25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2" name="直接连接符 61"/>
            <p:cNvCxnSpPr>
              <a:stCxn id="50" idx="0"/>
            </p:cNvCxnSpPr>
            <p:nvPr/>
          </p:nvCxnSpPr>
          <p:spPr>
            <a:xfrm rot="5400000" flipH="1" flipV="1">
              <a:off x="3295650" y="781050"/>
              <a:ext cx="457200" cy="13335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 rot="5400000" flipH="1" flipV="1">
              <a:off x="3924300" y="1409700"/>
              <a:ext cx="457200" cy="76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 rot="10800000">
              <a:off x="4191000" y="1219200"/>
              <a:ext cx="1524000" cy="6096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 flipH="1" flipV="1">
              <a:off x="4381501" y="3238501"/>
              <a:ext cx="533399" cy="304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/>
            <p:nvPr/>
          </p:nvCxnSpPr>
          <p:spPr>
            <a:xfrm rot="10800000">
              <a:off x="4038600" y="2133600"/>
              <a:ext cx="762000" cy="5334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>
              <a:stCxn id="52" idx="0"/>
            </p:cNvCxnSpPr>
            <p:nvPr/>
          </p:nvCxnSpPr>
          <p:spPr>
            <a:xfrm rot="5400000" flipH="1" flipV="1">
              <a:off x="1809750" y="2038350"/>
              <a:ext cx="533400" cy="723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 rot="5400000" flipH="1" flipV="1">
              <a:off x="5715794" y="2438400"/>
              <a:ext cx="6088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 rot="5400000" flipH="1" flipV="1">
              <a:off x="1143794" y="33520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rot="5400000" flipH="1" flipV="1">
              <a:off x="2667794" y="33520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rot="10800000">
              <a:off x="4800600" y="3124202"/>
              <a:ext cx="762000" cy="5333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rot="5400000" flipH="1" flipV="1">
              <a:off x="4115594" y="4418806"/>
              <a:ext cx="4572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 rot="5400000" flipH="1" flipV="1">
              <a:off x="5487194" y="4419600"/>
              <a:ext cx="456406" cy="7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>
              <a:stCxn id="54" idx="0"/>
            </p:cNvCxnSpPr>
            <p:nvPr/>
          </p:nvCxnSpPr>
          <p:spPr>
            <a:xfrm rot="5400000" flipH="1" flipV="1">
              <a:off x="3333750" y="1962150"/>
              <a:ext cx="533400" cy="8763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96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More common cases: linear-chain latent dynamics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previous example is a tree-structure</a:t>
            </a:r>
          </a:p>
          <a:p>
            <a:r>
              <a:rPr kumimoji="1" lang="en-US" altLang="ja-JP" dirty="0" smtClean="0"/>
              <a:t>More common cases could be linear-chain latent dynamics</a:t>
            </a:r>
          </a:p>
          <a:p>
            <a:pPr lvl="1"/>
            <a:r>
              <a:rPr kumimoji="1" lang="en-US" altLang="ja-JP" dirty="0" smtClean="0"/>
              <a:t>Named entity recognition</a:t>
            </a:r>
          </a:p>
          <a:p>
            <a:pPr lvl="1"/>
            <a:r>
              <a:rPr kumimoji="1" lang="en-US" altLang="ja-JP" dirty="0" smtClean="0"/>
              <a:t>Phrase segmentation</a:t>
            </a:r>
          </a:p>
          <a:p>
            <a:pPr lvl="1"/>
            <a:r>
              <a:rPr kumimoji="1" lang="en-US" altLang="ja-JP" dirty="0" smtClean="0"/>
              <a:t>Word segmentation</a:t>
            </a:r>
          </a:p>
          <a:p>
            <a:pPr lvl="1"/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>
            <a:off x="1600200" y="5112603"/>
            <a:ext cx="62744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These	   are	           her               flowers.</a:t>
            </a:r>
            <a:endParaRPr lang="en-US" altLang="zh-C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43400" y="5193268"/>
            <a:ext cx="3505200" cy="4455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7" name="正方形/長方形 5"/>
          <p:cNvSpPr/>
          <p:nvPr/>
        </p:nvSpPr>
        <p:spPr>
          <a:xfrm>
            <a:off x="2819400" y="5181600"/>
            <a:ext cx="846249" cy="4572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8" name="正方形/長方形 5"/>
          <p:cNvSpPr/>
          <p:nvPr/>
        </p:nvSpPr>
        <p:spPr>
          <a:xfrm>
            <a:off x="1600200" y="5181600"/>
            <a:ext cx="1066800" cy="4572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9" name="Text Box 72"/>
          <p:cNvSpPr txBox="1">
            <a:spLocks noChangeArrowheads="1"/>
          </p:cNvSpPr>
          <p:nvPr/>
        </p:nvSpPr>
        <p:spPr bwMode="auto">
          <a:xfrm>
            <a:off x="1752600" y="4628346"/>
            <a:ext cx="587693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noSeg</a:t>
            </a:r>
            <a:endParaRPr lang="en-US" altLang="zh-CN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2751249" y="5943600"/>
            <a:ext cx="3534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Phrase segmentation </a:t>
            </a:r>
            <a:r>
              <a:rPr lang="en-US" altLang="zh-CN" dirty="0" smtClean="0">
                <a:latin typeface="Kartika" pitchFamily="18" charset="0"/>
                <a:cs typeface="Kartika" pitchFamily="18" charset="0"/>
              </a:rPr>
              <a:t>[Sun+ COLING 08]</a:t>
            </a:r>
            <a:endParaRPr lang="en-US" altLang="zh-CN" dirty="0">
              <a:latin typeface="Kartika" pitchFamily="18" charset="0"/>
              <a:cs typeface="Kartik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charset="-122"/>
              </a:rPr>
              <a:t>A solution without latent annotation: </a:t>
            </a:r>
            <a:br>
              <a:rPr lang="en-US" altLang="zh-CN" dirty="0" smtClean="0">
                <a:ea typeface="宋体" charset="-122"/>
              </a:rPr>
            </a:br>
            <a:r>
              <a:rPr lang="en-US" altLang="zh-CN" dirty="0" smtClean="0"/>
              <a:t> Latent-dynamic CRFs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1600200" y="5112603"/>
            <a:ext cx="62744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These	   are	           her               flowers.</a:t>
            </a:r>
            <a:endParaRPr lang="en-US" altLang="zh-CN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正方形/長方形 5"/>
          <p:cNvSpPr/>
          <p:nvPr/>
        </p:nvSpPr>
        <p:spPr>
          <a:xfrm>
            <a:off x="4343400" y="5193268"/>
            <a:ext cx="3505200" cy="4455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34" name="正方形/長方形 5"/>
          <p:cNvSpPr/>
          <p:nvPr/>
        </p:nvSpPr>
        <p:spPr>
          <a:xfrm>
            <a:off x="2819400" y="5181600"/>
            <a:ext cx="846249" cy="4572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35" name="正方形/長方形 5"/>
          <p:cNvSpPr/>
          <p:nvPr/>
        </p:nvSpPr>
        <p:spPr>
          <a:xfrm>
            <a:off x="1600200" y="5181600"/>
            <a:ext cx="1066800" cy="45720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C00000"/>
              </a:solidFill>
            </a:endParaRPr>
          </a:p>
        </p:txBody>
      </p:sp>
      <p:sp>
        <p:nvSpPr>
          <p:cNvPr id="37" name="Text Box 72"/>
          <p:cNvSpPr txBox="1">
            <a:spLocks noChangeArrowheads="1"/>
          </p:cNvSpPr>
          <p:nvPr/>
        </p:nvSpPr>
        <p:spPr bwMode="auto">
          <a:xfrm>
            <a:off x="1752600" y="4628346"/>
            <a:ext cx="587693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en-US" altLang="zh-CN" sz="25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2500" dirty="0" err="1" smtClean="0">
                <a:latin typeface="Times New Roman" pitchFamily="18" charset="0"/>
                <a:cs typeface="Times New Roman" pitchFamily="18" charset="0"/>
              </a:rPr>
              <a:t>noSeg</a:t>
            </a:r>
            <a:endParaRPr lang="en-US" altLang="zh-CN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685800" y="1905000"/>
            <a:ext cx="7848600" cy="1981200"/>
          </a:xfrm>
          <a:prstGeom prst="wedgeRoundRectCallout">
            <a:avLst>
              <a:gd name="adj1" fmla="val 4826"/>
              <a:gd name="adj2" fmla="val 87957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altLang="zh-CN" sz="2900" b="1" dirty="0" smtClean="0">
                <a:solidFill>
                  <a:srgbClr val="FF0000"/>
                </a:solidFill>
              </a:rPr>
              <a:t>A solution: Latent-dynamic conditional random fields (LDCRFs) </a:t>
            </a:r>
            <a:endParaRPr lang="en-US" altLang="zh-CN" sz="2900" b="1" dirty="0" smtClean="0">
              <a:solidFill>
                <a:srgbClr val="FF0000"/>
              </a:solidFill>
              <a:latin typeface="Kartika" pitchFamily="18" charset="0"/>
              <a:cs typeface="Kartika" pitchFamily="18" charset="0"/>
            </a:endParaRPr>
          </a:p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sz="2000" dirty="0" err="1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2000" dirty="0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+ CVPR 07]</a:t>
            </a:r>
          </a:p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* No need to annotate latent info</a:t>
            </a:r>
            <a:endParaRPr lang="en-US" altLang="zh-CN" sz="5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2751249" y="5943600"/>
            <a:ext cx="3534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Phrase segmentation </a:t>
            </a:r>
            <a:r>
              <a:rPr lang="en-US" altLang="zh-CN" dirty="0" smtClean="0">
                <a:latin typeface="Kartika" pitchFamily="18" charset="0"/>
                <a:cs typeface="Kartika" pitchFamily="18" charset="0"/>
              </a:rPr>
              <a:t>[Sun+ COLING 08]</a:t>
            </a:r>
            <a:endParaRPr lang="en-US" altLang="zh-CN" dirty="0">
              <a:latin typeface="Kartika" pitchFamily="18" charset="0"/>
              <a:cs typeface="Kartika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6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charset="-122"/>
              </a:rPr>
              <a:t>Current problem &amp; our target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685800" y="1905000"/>
            <a:ext cx="7848600" cy="1981200"/>
          </a:xfrm>
          <a:prstGeom prst="wedgeRoundRectCallout">
            <a:avLst>
              <a:gd name="adj1" fmla="val 15020"/>
              <a:gd name="adj2" fmla="val 4997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altLang="zh-CN" sz="2900" b="1" dirty="0" smtClean="0">
                <a:solidFill>
                  <a:schemeClr val="tx1"/>
                </a:solidFill>
              </a:rPr>
              <a:t>A solution: Latent-dynamic conditional random fields (LDCRFs) </a:t>
            </a:r>
          </a:p>
          <a:p>
            <a:pPr algn="ctr"/>
            <a:r>
              <a:rPr lang="en-US" altLang="zh-CN" sz="2000" dirty="0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[</a:t>
            </a:r>
            <a:r>
              <a:rPr lang="en-US" altLang="zh-CN" sz="2000" dirty="0" err="1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Morency</a:t>
            </a:r>
            <a:r>
              <a:rPr lang="en-US" altLang="zh-CN" sz="2000" dirty="0" smtClean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+ CVPR 07]</a:t>
            </a:r>
          </a:p>
          <a:p>
            <a:pPr algn="ctr"/>
            <a:r>
              <a:rPr lang="en-US" altLang="zh-CN" sz="2400" dirty="0" smtClean="0">
                <a:solidFill>
                  <a:schemeClr val="tx1"/>
                </a:solidFill>
              </a:rPr>
              <a:t>* No need to annotate latent info</a:t>
            </a:r>
            <a:endParaRPr lang="en-US" altLang="zh-CN" sz="500" b="1" dirty="0" smtClean="0">
              <a:solidFill>
                <a:schemeClr val="tx1"/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685800" y="3810000"/>
            <a:ext cx="4495800" cy="1981200"/>
          </a:xfrm>
          <a:prstGeom prst="wedgeRoundRectCallout">
            <a:avLst>
              <a:gd name="adj1" fmla="val 15020"/>
              <a:gd name="adj2" fmla="val 4997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altLang="zh-CN" sz="2900" b="1" dirty="0" smtClean="0">
                <a:solidFill>
                  <a:srgbClr val="FF0000"/>
                </a:solidFill>
              </a:rPr>
              <a:t>Current problem: </a:t>
            </a:r>
            <a:r>
              <a:rPr lang="en-US" altLang="zh-CN" sz="2900" dirty="0" smtClean="0">
                <a:solidFill>
                  <a:srgbClr val="FF0000"/>
                </a:solidFill>
              </a:rPr>
              <a:t>Inference (decoding) is </a:t>
            </a:r>
            <a:r>
              <a:rPr lang="en-US" altLang="zh-CN" sz="2900" dirty="0" smtClean="0">
                <a:solidFill>
                  <a:srgbClr val="FF0000"/>
                </a:solidFill>
              </a:rPr>
              <a:t>an </a:t>
            </a:r>
            <a:r>
              <a:rPr lang="en-US" altLang="zh-CN" sz="2900" dirty="0" smtClean="0">
                <a:solidFill>
                  <a:srgbClr val="FF0000"/>
                </a:solidFill>
              </a:rPr>
              <a:t>NP-hard problem.</a:t>
            </a:r>
            <a:endParaRPr lang="en-US" altLang="zh-CN" sz="500" dirty="0" smtClean="0">
              <a:solidFill>
                <a:srgbClr val="FF0000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334000" y="3657600"/>
            <a:ext cx="3352800" cy="2209800"/>
          </a:xfrm>
          <a:prstGeom prst="wedgeRoundRectCallout">
            <a:avLst>
              <a:gd name="adj1" fmla="val 15020"/>
              <a:gd name="adj2" fmla="val 49976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en-US" altLang="zh-CN" sz="2900" b="1" dirty="0" smtClean="0">
                <a:solidFill>
                  <a:srgbClr val="FF0000"/>
                </a:solidFill>
              </a:rPr>
              <a:t>Our target:</a:t>
            </a:r>
          </a:p>
          <a:p>
            <a:pPr algn="ctr"/>
            <a:r>
              <a:rPr lang="en-US" altLang="zh-CN" sz="2900" dirty="0" smtClean="0">
                <a:solidFill>
                  <a:srgbClr val="FF0000"/>
                </a:solidFill>
              </a:rPr>
              <a:t>An </a:t>
            </a:r>
            <a:r>
              <a:rPr lang="en-US" altLang="zh-CN" sz="2900" b="1" i="1" dirty="0" smtClean="0">
                <a:solidFill>
                  <a:srgbClr val="FF0000"/>
                </a:solidFill>
              </a:rPr>
              <a:t>almost exact </a:t>
            </a:r>
            <a:r>
              <a:rPr lang="en-US" altLang="zh-CN" sz="2900" dirty="0" smtClean="0">
                <a:solidFill>
                  <a:srgbClr val="FF0000"/>
                </a:solidFill>
              </a:rPr>
              <a:t>inference method with fast speed.</a:t>
            </a:r>
            <a:endParaRPr lang="en-US" altLang="zh-CN" sz="500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6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Outline</a:t>
            </a:r>
            <a:endParaRPr lang="ja-JP" altLang="en-US" dirty="0" smtClean="0"/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Introduction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u="sng" dirty="0" smtClean="0">
                <a:solidFill>
                  <a:srgbClr val="FF0000"/>
                </a:solidFill>
              </a:rPr>
              <a:t>Related Work &amp; Motivations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Our proposals</a:t>
            </a:r>
            <a:endParaRPr lang="en-US" altLang="ja-JP" sz="2200" dirty="0" smtClean="0"/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Experiments</a:t>
            </a:r>
          </a:p>
          <a:p>
            <a:pPr eaLnBrk="1" hangingPunct="1">
              <a:lnSpc>
                <a:spcPct val="70000"/>
              </a:lnSpc>
            </a:pPr>
            <a:endParaRPr lang="en-US" altLang="ja-JP" sz="3000" dirty="0" smtClean="0"/>
          </a:p>
          <a:p>
            <a:pPr eaLnBrk="1" hangingPunct="1">
              <a:lnSpc>
                <a:spcPct val="70000"/>
              </a:lnSpc>
            </a:pPr>
            <a:r>
              <a:rPr lang="en-US" altLang="ja-JP" sz="3000" dirty="0" smtClean="0"/>
              <a:t>Conclusions</a:t>
            </a:r>
            <a:endParaRPr lang="ja-JP" altLang="en-US" sz="3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9094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5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8|1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0.5|11.1|1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5|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5|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6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7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9|9|2.7|5.2|1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5.8|1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1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9|9|2.7|5.2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9|9|2.7|5.2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7|0.9|2.1|3|7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7|0.9|2.1|3|7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5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7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8|1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37640</TotalTime>
  <Words>2596</Words>
  <Application>Microsoft Office PowerPoint</Application>
  <PresentationFormat>On-screen Show (4:3)</PresentationFormat>
  <Paragraphs>1160</Paragraphs>
  <Slides>49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Equation</vt:lpstr>
      <vt:lpstr>Decoding in Latent Conditional Models:  A Practically Fast Solution for an NP-hard Problem</vt:lpstr>
      <vt:lpstr>Outline</vt:lpstr>
      <vt:lpstr>Latent dynamics</vt:lpstr>
      <vt:lpstr>Latent dynamics</vt:lpstr>
      <vt:lpstr>Latent dynamics</vt:lpstr>
      <vt:lpstr>More common cases: linear-chain latent dynamics</vt:lpstr>
      <vt:lpstr>A solution without latent annotation:   Latent-dynamic CRFs</vt:lpstr>
      <vt:lpstr>Current problem &amp; our target</vt:lpstr>
      <vt:lpstr>Outline</vt:lpstr>
      <vt:lpstr>Traditional methods</vt:lpstr>
      <vt:lpstr>Conditional random field (CRF) [Lafferty+ ICML 01]</vt:lpstr>
      <vt:lpstr>Latent-Dynamic CRFs [Morency+ CVPR 07]</vt:lpstr>
      <vt:lpstr>Latent-Dynamic CRFs  [Morency+ CVPR 07]</vt:lpstr>
      <vt:lpstr>Latent-Dynamic CRFs  [Morency+ CVPR 07]</vt:lpstr>
      <vt:lpstr>Outline</vt:lpstr>
      <vt:lpstr>Inference problem</vt:lpstr>
      <vt:lpstr>Related work 1: Best hidden path (BHP) [Matsuzaki+ ACL 05]</vt:lpstr>
      <vt:lpstr>Related work 1: Best hidden path (BHP) [Matsuzaki+ ACL 05]</vt:lpstr>
      <vt:lpstr>Related work 2: Best marginal path (BMP)  [Morency+ CVPR 07]</vt:lpstr>
      <vt:lpstr>Related work 2: Best marginal path (BMP)  [Morency+ CVPR 07]</vt:lpstr>
      <vt:lpstr>Our target</vt:lpstr>
      <vt:lpstr>Outline</vt:lpstr>
      <vt:lpstr>Essential ideas  [Sun+ EACL 09]</vt:lpstr>
      <vt:lpstr>Key observation</vt:lpstr>
      <vt:lpstr>Key observation</vt:lpstr>
      <vt:lpstr>Key observation</vt:lpstr>
      <vt:lpstr>A demo on lattice</vt:lpstr>
      <vt:lpstr>(1) Admissible heuristics for A* search</vt:lpstr>
      <vt:lpstr>(1) Admissible heuristics for A* search</vt:lpstr>
      <vt:lpstr>(1) Admissible heuristics for A* search</vt:lpstr>
      <vt:lpstr>(2) Find 1st latent path h1:  A* search </vt:lpstr>
      <vt:lpstr>(3) Get y1 &amp; P(y1):  Forward-Backward algo.</vt:lpstr>
      <vt:lpstr>(3) Get y1 &amp; P(y1):  Forward-Backward algo.</vt:lpstr>
      <vt:lpstr>(4) Find 2nd latent path h2:  A* search </vt:lpstr>
      <vt:lpstr>(5) Get y2 &amp; P(y2): Forward-backward algo.</vt:lpstr>
      <vt:lpstr>(5) Get y2 &amp; P(y2): Forward-backward algo.</vt:lpstr>
      <vt:lpstr>Data flow: the inference algo.</vt:lpstr>
      <vt:lpstr>Key: make this exact method as fast as previous approx. methods!</vt:lpstr>
      <vt:lpstr>Key: make this exact method as fast as previous approx. methods!</vt:lpstr>
      <vt:lpstr>Conclusions</vt:lpstr>
      <vt:lpstr>Latent variable perceptron for structured classification</vt:lpstr>
      <vt:lpstr>A new model for fast training [Sun+ IJCAI 09]</vt:lpstr>
      <vt:lpstr>Our proposal:  latent perceptron training</vt:lpstr>
      <vt:lpstr>Our proposal:  latent perceptron training</vt:lpstr>
      <vt:lpstr>Convergence analysis: separability [Sun+ IJCAI 09]</vt:lpstr>
      <vt:lpstr>Convergence  [Sun+ IJCAI 09]</vt:lpstr>
      <vt:lpstr>A difficult case: inseparable data  [Sun+ IJCAI 09]</vt:lpstr>
      <vt:lpstr>Summarization: convergence analysis</vt:lpstr>
      <vt:lpstr>References &amp; source code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Live Search Speller</dc:title>
  <dc:creator/>
  <cp:lastModifiedBy>Jane</cp:lastModifiedBy>
  <cp:revision>865</cp:revision>
  <dcterms:created xsi:type="dcterms:W3CDTF">2006-08-16T00:00:00Z</dcterms:created>
  <dcterms:modified xsi:type="dcterms:W3CDTF">2010-06-18T01:16:30Z</dcterms:modified>
</cp:coreProperties>
</file>